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notesMasterIdLst>
    <p:notesMasterId r:id="rId31"/>
  </p:notesMasterIdLst>
  <p:handoutMasterIdLst>
    <p:handoutMasterId r:id="rId32"/>
  </p:handoutMasterIdLst>
  <p:sldIdLst>
    <p:sldId id="687" r:id="rId2"/>
    <p:sldId id="688" r:id="rId3"/>
    <p:sldId id="2044" r:id="rId4"/>
    <p:sldId id="2045" r:id="rId5"/>
    <p:sldId id="2046" r:id="rId6"/>
    <p:sldId id="813" r:id="rId7"/>
    <p:sldId id="860" r:id="rId8"/>
    <p:sldId id="861" r:id="rId9"/>
    <p:sldId id="862" r:id="rId10"/>
    <p:sldId id="849" r:id="rId11"/>
    <p:sldId id="850" r:id="rId12"/>
    <p:sldId id="765" r:id="rId13"/>
    <p:sldId id="831" r:id="rId14"/>
    <p:sldId id="867" r:id="rId15"/>
    <p:sldId id="854" r:id="rId16"/>
    <p:sldId id="855" r:id="rId17"/>
    <p:sldId id="856" r:id="rId18"/>
    <p:sldId id="857" r:id="rId19"/>
    <p:sldId id="858" r:id="rId20"/>
    <p:sldId id="2048" r:id="rId21"/>
    <p:sldId id="2049" r:id="rId22"/>
    <p:sldId id="2050" r:id="rId23"/>
    <p:sldId id="859" r:id="rId24"/>
    <p:sldId id="2051" r:id="rId25"/>
    <p:sldId id="868" r:id="rId26"/>
    <p:sldId id="2047" r:id="rId27"/>
    <p:sldId id="845" r:id="rId28"/>
    <p:sldId id="869" r:id="rId29"/>
    <p:sldId id="2052" r:id="rId30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opher Wilson" initials="c.m.s.w" lastIdx="21" clrIdx="0">
    <p:extLst>
      <p:ext uri="{19B8F6BF-5375-455C-9EA6-DF929625EA0E}">
        <p15:presenceInfo xmlns:p15="http://schemas.microsoft.com/office/powerpoint/2012/main" userId="Christopher Wilson" providerId="None"/>
      </p:ext>
    </p:extLst>
  </p:cmAuthor>
  <p:cmAuthor id="2" name="David Langerman" initials="DL" lastIdx="1" clrIdx="1">
    <p:extLst>
      <p:ext uri="{19B8F6BF-5375-455C-9EA6-DF929625EA0E}">
        <p15:presenceInfo xmlns:p15="http://schemas.microsoft.com/office/powerpoint/2012/main" userId="805d41c1617e4a6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BB27"/>
    <a:srgbClr val="0E5484"/>
    <a:srgbClr val="136FAD"/>
    <a:srgbClr val="FFB9D0"/>
    <a:srgbClr val="92E0F2"/>
    <a:srgbClr val="828282"/>
    <a:srgbClr val="30C0D4"/>
    <a:srgbClr val="2F2F2F"/>
    <a:srgbClr val="0F00D0"/>
    <a:srgbClr val="4830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38" autoAdjust="0"/>
    <p:restoredTop sz="90514" autoAdjust="0"/>
  </p:normalViewPr>
  <p:slideViewPr>
    <p:cSldViewPr>
      <p:cViewPr varScale="1">
        <p:scale>
          <a:sx n="115" d="100"/>
          <a:sy n="115" d="100"/>
        </p:scale>
        <p:origin x="11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554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852" y="72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Performance of HOTS FPGA Designs Across</a:t>
            </a:r>
            <a:r>
              <a:rPr lang="en-US" b="1" baseline="0" dirty="0">
                <a:solidFill>
                  <a:schemeClr val="tx1"/>
                </a:solidFill>
              </a:rPr>
              <a:t> Technologies</a:t>
            </a:r>
            <a:endParaRPr lang="en-US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OpenCL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Loop</c:v>
                </c:pt>
                <c:pt idx="1">
                  <c:v>Verbose</c:v>
                </c:pt>
                <c:pt idx="2">
                  <c:v>Pipe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4.4400000000000004</c:v>
                </c:pt>
                <c:pt idx="1">
                  <c:v>1.1499999999999999</c:v>
                </c:pt>
                <c:pt idx="2">
                  <c:v>1.88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63-6E4D-9E70-5BE5B44FEB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oneAPI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6181896146519636E-2"/>
                  <c:y val="-0.101018221630455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63-6E4D-9E70-5BE5B44FEBD7}"/>
                </c:ext>
              </c:extLst>
            </c:dLbl>
            <c:dLbl>
              <c:idx val="1"/>
              <c:layout>
                <c:manualLayout>
                  <c:x val="2.0363697002848628E-2"/>
                  <c:y val="-8.6587047111819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63-6E4D-9E70-5BE5B44FEBD7}"/>
                </c:ext>
              </c:extLst>
            </c:dLbl>
            <c:dLbl>
              <c:idx val="2"/>
              <c:layout>
                <c:manualLayout>
                  <c:x val="1.1636398287341965E-2"/>
                  <c:y val="-8.5851099284182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63-6E4D-9E70-5BE5B44FEBD7}"/>
                </c:ext>
              </c:extLst>
            </c:dLbl>
            <c:dLbl>
              <c:idx val="3"/>
              <c:layout>
                <c:manualLayout>
                  <c:x val="1.488464600443732E-3"/>
                  <c:y val="-7.5073837423005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B63-6E4D-9E70-5BE5B44FEBD7}"/>
                </c:ext>
              </c:extLst>
            </c:dLbl>
            <c:dLbl>
              <c:idx val="4"/>
              <c:layout>
                <c:manualLayout>
                  <c:x val="5.8145841721855654E-5"/>
                  <c:y val="-8.2976586240624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63-6E4D-9E70-5BE5B44FEBD7}"/>
                </c:ext>
              </c:extLst>
            </c:dLbl>
            <c:dLbl>
              <c:idx val="5"/>
              <c:layout>
                <c:manualLayout>
                  <c:x val="-1.0702082018909563E-16"/>
                  <c:y val="-8.2164051107046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B63-6E4D-9E70-5BE5B44FEB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Loop</c:v>
                </c:pt>
                <c:pt idx="1">
                  <c:v>Verbose</c:v>
                </c:pt>
                <c:pt idx="2">
                  <c:v>Pipe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5.01</c:v>
                </c:pt>
                <c:pt idx="1">
                  <c:v>0.77</c:v>
                </c:pt>
                <c:pt idx="2">
                  <c:v>15.46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B63-6E4D-9E70-5BE5B44FEB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398752"/>
        <c:axId val="181400384"/>
      </c:barChart>
      <c:catAx>
        <c:axId val="18139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400384"/>
        <c:crosses val="autoZero"/>
        <c:auto val="1"/>
        <c:lblAlgn val="ctr"/>
        <c:lblOffset val="100"/>
        <c:noMultiLvlLbl val="0"/>
      </c:catAx>
      <c:valAx>
        <c:axId val="181400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3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>
                    <a:solidFill>
                      <a:schemeClr val="tx1"/>
                    </a:solidFill>
                  </a:rPr>
                  <a:t>Latency</a:t>
                </a:r>
                <a:r>
                  <a:rPr lang="en-US" b="1" baseline="0" dirty="0">
                    <a:solidFill>
                      <a:schemeClr val="tx1"/>
                    </a:solidFill>
                  </a:rPr>
                  <a:t> (</a:t>
                </a:r>
                <a:r>
                  <a:rPr lang="el-GR" b="1" baseline="0" dirty="0">
                    <a:solidFill>
                      <a:schemeClr val="tx1"/>
                    </a:solidFill>
                  </a:rPr>
                  <a:t>μ</a:t>
                </a:r>
                <a:r>
                  <a:rPr lang="en-US" b="1" baseline="0" dirty="0">
                    <a:solidFill>
                      <a:schemeClr val="tx1"/>
                    </a:solidFill>
                  </a:rPr>
                  <a:t>s)</a:t>
                </a:r>
                <a:endParaRPr lang="en-US" b="1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3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398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Resource Usage of Verbose HOTS FPGA Designs Across</a:t>
            </a:r>
            <a:r>
              <a:rPr lang="en-US" b="1" baseline="0" dirty="0">
                <a:solidFill>
                  <a:schemeClr val="tx1"/>
                </a:solidFill>
              </a:rPr>
              <a:t> Technologies</a:t>
            </a:r>
            <a:endParaRPr lang="en-US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OpenCL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LUTs</c:v>
                </c:pt>
                <c:pt idx="1">
                  <c:v>FFs</c:v>
                </c:pt>
                <c:pt idx="2">
                  <c:v>BRAM</c:v>
                </c:pt>
                <c:pt idx="3">
                  <c:v>MLAB</c:v>
                </c:pt>
                <c:pt idx="4">
                  <c:v>DSP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28</c:v>
                </c:pt>
                <c:pt idx="1">
                  <c:v>17</c:v>
                </c:pt>
                <c:pt idx="2">
                  <c:v>64</c:v>
                </c:pt>
                <c:pt idx="3">
                  <c:v>4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63-6E4D-9E70-5BE5B44FEB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oneAPI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6181896146519636E-2"/>
                  <c:y val="-0.101018221630455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63-6E4D-9E70-5BE5B44FEBD7}"/>
                </c:ext>
              </c:extLst>
            </c:dLbl>
            <c:dLbl>
              <c:idx val="1"/>
              <c:layout>
                <c:manualLayout>
                  <c:x val="2.0363697002848628E-2"/>
                  <c:y val="-8.6587047111819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63-6E4D-9E70-5BE5B44FEBD7}"/>
                </c:ext>
              </c:extLst>
            </c:dLbl>
            <c:dLbl>
              <c:idx val="2"/>
              <c:layout>
                <c:manualLayout>
                  <c:x val="1.1636398287341965E-2"/>
                  <c:y val="-8.5851099284182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63-6E4D-9E70-5BE5B44FEBD7}"/>
                </c:ext>
              </c:extLst>
            </c:dLbl>
            <c:dLbl>
              <c:idx val="3"/>
              <c:layout>
                <c:manualLayout>
                  <c:x val="1.488464600443732E-3"/>
                  <c:y val="-7.5073837423005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B63-6E4D-9E70-5BE5B44FEBD7}"/>
                </c:ext>
              </c:extLst>
            </c:dLbl>
            <c:dLbl>
              <c:idx val="4"/>
              <c:layout>
                <c:manualLayout>
                  <c:x val="5.8145841721855654E-5"/>
                  <c:y val="-8.2976586240624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63-6E4D-9E70-5BE5B44FEBD7}"/>
                </c:ext>
              </c:extLst>
            </c:dLbl>
            <c:dLbl>
              <c:idx val="5"/>
              <c:layout>
                <c:manualLayout>
                  <c:x val="-1.0702082018909563E-16"/>
                  <c:y val="-8.2164051107046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B63-6E4D-9E70-5BE5B44FEB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LUTs</c:v>
                </c:pt>
                <c:pt idx="1">
                  <c:v>FFs</c:v>
                </c:pt>
                <c:pt idx="2">
                  <c:v>BRAM</c:v>
                </c:pt>
                <c:pt idx="3">
                  <c:v>MLAB</c:v>
                </c:pt>
                <c:pt idx="4">
                  <c:v>DSP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9</c:v>
                </c:pt>
                <c:pt idx="1">
                  <c:v>6</c:v>
                </c:pt>
                <c:pt idx="2">
                  <c:v>14</c:v>
                </c:pt>
                <c:pt idx="3">
                  <c:v>1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B63-6E4D-9E70-5BE5B44FEB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398752"/>
        <c:axId val="181400384"/>
      </c:barChart>
      <c:catAx>
        <c:axId val="18139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400384"/>
        <c:crosses val="autoZero"/>
        <c:auto val="1"/>
        <c:lblAlgn val="ctr"/>
        <c:lblOffset val="100"/>
        <c:noMultiLvlLbl val="0"/>
      </c:catAx>
      <c:valAx>
        <c:axId val="181400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3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>
                    <a:solidFill>
                      <a:schemeClr val="tx1"/>
                    </a:solidFill>
                  </a:rPr>
                  <a:t>Percent of FPGA-Board</a:t>
                </a:r>
                <a:r>
                  <a:rPr lang="en-US" b="1" baseline="0" dirty="0">
                    <a:solidFill>
                      <a:schemeClr val="tx1"/>
                    </a:solidFill>
                  </a:rPr>
                  <a:t> </a:t>
                </a:r>
                <a:r>
                  <a:rPr lang="en-US" b="1" dirty="0">
                    <a:solidFill>
                      <a:schemeClr val="tx1"/>
                    </a:solidFill>
                  </a:rPr>
                  <a:t>Resources Used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3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398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Performance of HOTS FPGA Designs Across</a:t>
            </a:r>
            <a:r>
              <a:rPr lang="en-US" b="1" baseline="0" dirty="0">
                <a:solidFill>
                  <a:schemeClr val="tx1"/>
                </a:solidFill>
              </a:rPr>
              <a:t> Technologies</a:t>
            </a:r>
            <a:endParaRPr lang="en-US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OpenCL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Loop</c:v>
                </c:pt>
                <c:pt idx="1">
                  <c:v>Verbose</c:v>
                </c:pt>
                <c:pt idx="2">
                  <c:v>Pipe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2.0499999999999998</c:v>
                </c:pt>
                <c:pt idx="1">
                  <c:v>0.86</c:v>
                </c:pt>
                <c:pt idx="2">
                  <c:v>1.47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63-6E4D-9E70-5BE5B44FEB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oneAPI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6181896146519636E-2"/>
                  <c:y val="-0.101018221630455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63-6E4D-9E70-5BE5B44FEBD7}"/>
                </c:ext>
              </c:extLst>
            </c:dLbl>
            <c:dLbl>
              <c:idx val="1"/>
              <c:layout>
                <c:manualLayout>
                  <c:x val="9.2526246719160099E-3"/>
                  <c:y val="-2.268173494821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63-6E4D-9E70-5BE5B44FEBD7}"/>
                </c:ext>
              </c:extLst>
            </c:dLbl>
            <c:dLbl>
              <c:idx val="2"/>
              <c:layout>
                <c:manualLayout>
                  <c:x val="3.3030402449693787E-3"/>
                  <c:y val="-3.68695903874050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63-6E4D-9E70-5BE5B44FEBD7}"/>
                </c:ext>
              </c:extLst>
            </c:dLbl>
            <c:dLbl>
              <c:idx val="3"/>
              <c:layout>
                <c:manualLayout>
                  <c:x val="1.488464600443732E-3"/>
                  <c:y val="-7.5073837423005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B63-6E4D-9E70-5BE5B44FEBD7}"/>
                </c:ext>
              </c:extLst>
            </c:dLbl>
            <c:dLbl>
              <c:idx val="4"/>
              <c:layout>
                <c:manualLayout>
                  <c:x val="5.8145841721855654E-5"/>
                  <c:y val="-8.2976586240624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63-6E4D-9E70-5BE5B44FEBD7}"/>
                </c:ext>
              </c:extLst>
            </c:dLbl>
            <c:dLbl>
              <c:idx val="5"/>
              <c:layout>
                <c:manualLayout>
                  <c:x val="-1.0702082018909563E-16"/>
                  <c:y val="-8.2164051107046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B63-6E4D-9E70-5BE5B44FEB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Loop</c:v>
                </c:pt>
                <c:pt idx="1">
                  <c:v>Verbose</c:v>
                </c:pt>
                <c:pt idx="2">
                  <c:v>Pipe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1.23</c:v>
                </c:pt>
                <c:pt idx="1">
                  <c:v>0.69</c:v>
                </c:pt>
                <c:pt idx="2">
                  <c:v>11.23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B63-6E4D-9E70-5BE5B44FEB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398752"/>
        <c:axId val="181400384"/>
      </c:barChart>
      <c:catAx>
        <c:axId val="18139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400384"/>
        <c:crosses val="autoZero"/>
        <c:auto val="1"/>
        <c:lblAlgn val="ctr"/>
        <c:lblOffset val="100"/>
        <c:noMultiLvlLbl val="0"/>
      </c:catAx>
      <c:valAx>
        <c:axId val="181400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3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>
                    <a:solidFill>
                      <a:schemeClr val="tx1"/>
                    </a:solidFill>
                  </a:rPr>
                  <a:t>Latency</a:t>
                </a:r>
                <a:r>
                  <a:rPr lang="en-US" b="1" baseline="0" dirty="0">
                    <a:solidFill>
                      <a:schemeClr val="tx1"/>
                    </a:solidFill>
                  </a:rPr>
                  <a:t> (</a:t>
                </a:r>
                <a:r>
                  <a:rPr lang="el-GR" b="1" baseline="0" dirty="0">
                    <a:solidFill>
                      <a:schemeClr val="tx1"/>
                    </a:solidFill>
                  </a:rPr>
                  <a:t>μ</a:t>
                </a:r>
                <a:r>
                  <a:rPr lang="en-US" b="1" baseline="0" dirty="0">
                    <a:solidFill>
                      <a:schemeClr val="tx1"/>
                    </a:solidFill>
                  </a:rPr>
                  <a:t>s)</a:t>
                </a:r>
                <a:endParaRPr lang="en-US" b="1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3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398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Resource Usage of Verbose HOTS FPGA Designs Across</a:t>
            </a:r>
            <a:r>
              <a:rPr lang="en-US" b="1" baseline="0" dirty="0">
                <a:solidFill>
                  <a:schemeClr val="tx1"/>
                </a:solidFill>
              </a:rPr>
              <a:t> Technologies</a:t>
            </a:r>
            <a:endParaRPr lang="en-US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OpenCL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LUTs</c:v>
                </c:pt>
                <c:pt idx="1">
                  <c:v>FFs</c:v>
                </c:pt>
                <c:pt idx="2">
                  <c:v>BRAM</c:v>
                </c:pt>
                <c:pt idx="3">
                  <c:v>MLAB</c:v>
                </c:pt>
                <c:pt idx="4">
                  <c:v>DSP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</c:v>
                </c:pt>
                <c:pt idx="1">
                  <c:v>15</c:v>
                </c:pt>
                <c:pt idx="2">
                  <c:v>20</c:v>
                </c:pt>
                <c:pt idx="3">
                  <c:v>1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63-6E4D-9E70-5BE5B44FEBD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oneAPI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6181896146519636E-2"/>
                  <c:y val="-0.101018221630455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B63-6E4D-9E70-5BE5B44FEBD7}"/>
                </c:ext>
              </c:extLst>
            </c:dLbl>
            <c:dLbl>
              <c:idx val="1"/>
              <c:layout>
                <c:manualLayout>
                  <c:x val="2.0363697002848628E-2"/>
                  <c:y val="-8.6587047111819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B63-6E4D-9E70-5BE5B44FEBD7}"/>
                </c:ext>
              </c:extLst>
            </c:dLbl>
            <c:dLbl>
              <c:idx val="2"/>
              <c:layout>
                <c:manualLayout>
                  <c:x val="1.1636398287341965E-2"/>
                  <c:y val="-8.5851099284182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B63-6E4D-9E70-5BE5B44FEBD7}"/>
                </c:ext>
              </c:extLst>
            </c:dLbl>
            <c:dLbl>
              <c:idx val="3"/>
              <c:layout>
                <c:manualLayout>
                  <c:x val="1.488464600443732E-3"/>
                  <c:y val="-7.50738374230056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B63-6E4D-9E70-5BE5B44FEBD7}"/>
                </c:ext>
              </c:extLst>
            </c:dLbl>
            <c:dLbl>
              <c:idx val="4"/>
              <c:layout>
                <c:manualLayout>
                  <c:x val="5.8145841721855654E-5"/>
                  <c:y val="-8.2976586240624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B63-6E4D-9E70-5BE5B44FEBD7}"/>
                </c:ext>
              </c:extLst>
            </c:dLbl>
            <c:dLbl>
              <c:idx val="5"/>
              <c:layout>
                <c:manualLayout>
                  <c:x val="-1.0702082018909563E-16"/>
                  <c:y val="-8.2164051107046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B63-6E4D-9E70-5BE5B44FEB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LUTs</c:v>
                </c:pt>
                <c:pt idx="1">
                  <c:v>FFs</c:v>
                </c:pt>
                <c:pt idx="2">
                  <c:v>BRAM</c:v>
                </c:pt>
                <c:pt idx="3">
                  <c:v>MLAB</c:v>
                </c:pt>
                <c:pt idx="4">
                  <c:v>DSP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</c:v>
                </c:pt>
                <c:pt idx="1">
                  <c:v>3</c:v>
                </c:pt>
                <c:pt idx="2">
                  <c:v>4</c:v>
                </c:pt>
                <c:pt idx="3">
                  <c:v>1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B63-6E4D-9E70-5BE5B44FEB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398752"/>
        <c:axId val="181400384"/>
      </c:barChart>
      <c:catAx>
        <c:axId val="18139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400384"/>
        <c:crosses val="autoZero"/>
        <c:auto val="1"/>
        <c:lblAlgn val="ctr"/>
        <c:lblOffset val="100"/>
        <c:noMultiLvlLbl val="0"/>
      </c:catAx>
      <c:valAx>
        <c:axId val="181400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33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>
                    <a:solidFill>
                      <a:schemeClr val="tx1"/>
                    </a:solidFill>
                  </a:rPr>
                  <a:t>Percent of FPGA-Board</a:t>
                </a:r>
                <a:r>
                  <a:rPr lang="en-US" b="1" baseline="0" dirty="0">
                    <a:solidFill>
                      <a:schemeClr val="tx1"/>
                    </a:solidFill>
                  </a:rPr>
                  <a:t> </a:t>
                </a:r>
                <a:r>
                  <a:rPr lang="en-US" b="1" dirty="0">
                    <a:solidFill>
                      <a:schemeClr val="tx1"/>
                    </a:solidFill>
                  </a:rPr>
                  <a:t>Resources Used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330" b="1" i="0" u="none" strike="noStrike" kern="1200" baseline="0">
                  <a:solidFill>
                    <a:prstClr val="black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398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6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C86300B-BD42-4E34-A8B8-3DA27BD9E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87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11D969F-8327-402D-81D2-D765D141D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619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1D969F-8327-402D-81D2-D765D141DA8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69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1D969F-8327-402D-81D2-D765D141DA89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81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46E8FC-2A61-4993-B59A-A467DFE012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154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1D969F-8327-402D-81D2-D765D141DA8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336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1D969F-8327-402D-81D2-D765D141DA8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36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1D969F-8327-402D-81D2-D765D141DA8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73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1D969F-8327-402D-81D2-D765D141DA8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1D969F-8327-402D-81D2-D765D141DA8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87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1D969F-8327-402D-81D2-D765D141DA8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51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1D969F-8327-402D-81D2-D765D141DA8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53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tif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38100" cap="flat" cmpd="sng">
            <a:solidFill>
              <a:srgbClr val="A2916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 userDrawn="1"/>
        </p:nvSpPr>
        <p:spPr bwMode="auto">
          <a:xfrm>
            <a:off x="3238501" y="3847021"/>
            <a:ext cx="5295900" cy="0"/>
          </a:xfrm>
          <a:prstGeom prst="line">
            <a:avLst/>
          </a:prstGeom>
          <a:noFill/>
          <a:ln w="38100">
            <a:solidFill>
              <a:srgbClr val="A2916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" name="Picture 3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5600"/>
            <a:ext cx="9144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23175" cy="1752600"/>
          </a:xfrm>
        </p:spPr>
        <p:txBody>
          <a:bodyPr/>
          <a:lstStyle>
            <a:lvl1pPr>
              <a:defRPr sz="4600">
                <a:solidFill>
                  <a:srgbClr val="3851AE"/>
                </a:solidFill>
                <a:effectLst/>
              </a:defRPr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92928" y="3847020"/>
            <a:ext cx="5257800" cy="278633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600"/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320125" y="6361583"/>
            <a:ext cx="2664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aseline="0" dirty="0"/>
              <a:t>Monday, April 26, 2021</a:t>
            </a:r>
            <a:endParaRPr lang="en-US" sz="1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BD3A327-17EB-F645-9351-C6FD9CFC3B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291" t="6962" r="932" b="10526"/>
          <a:stretch/>
        </p:blipFill>
        <p:spPr>
          <a:xfrm>
            <a:off x="32505" y="3409396"/>
            <a:ext cx="3272550" cy="919704"/>
          </a:xfrm>
          <a:prstGeom prst="rect">
            <a:avLst/>
          </a:prstGeom>
          <a:solidFill>
            <a:schemeClr val="bg1"/>
          </a:solidFill>
          <a:ln w="38100">
            <a:solidFill>
              <a:srgbClr val="A2916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9349A6-B880-2946-B7DC-1BCE1A016E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5185" y="4912901"/>
            <a:ext cx="2914684" cy="1288407"/>
          </a:xfrm>
          <a:prstGeom prst="rect">
            <a:avLst/>
          </a:prstGeom>
        </p:spPr>
      </p:pic>
      <p:sp>
        <p:nvSpPr>
          <p:cNvPr id="10" name="Text Box 39">
            <a:extLst>
              <a:ext uri="{FF2B5EF4-FFF2-40B4-BE49-F238E27FC236}">
                <a16:creationId xmlns:a16="http://schemas.microsoft.com/office/drawing/2014/main" id="{E64DD750-6ACF-994A-A026-983451C893F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-1" y="4351003"/>
            <a:ext cx="3305056" cy="338137"/>
          </a:xfrm>
          <a:prstGeom prst="rect">
            <a:avLst/>
          </a:prstGeom>
          <a:solidFill>
            <a:srgbClr val="00206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1600" b="1" spc="-30" dirty="0" err="1">
                <a:solidFill>
                  <a:schemeClr val="bg1"/>
                </a:solidFill>
                <a:latin typeface="Arial Narrow" pitchFamily="34" charset="0"/>
              </a:rPr>
              <a:t>oneAPI</a:t>
            </a:r>
            <a:r>
              <a:rPr lang="en-US" sz="1600" b="1" spc="-30" dirty="0">
                <a:solidFill>
                  <a:schemeClr val="bg1"/>
                </a:solidFill>
                <a:latin typeface="Arial Narrow" pitchFamily="34" charset="0"/>
              </a:rPr>
              <a:t> Developer Summit IWOCL</a:t>
            </a:r>
          </a:p>
        </p:txBody>
      </p:sp>
    </p:spTree>
    <p:extLst>
      <p:ext uri="{BB962C8B-B14F-4D97-AF65-F5344CB8AC3E}">
        <p14:creationId xmlns:p14="http://schemas.microsoft.com/office/powerpoint/2010/main" val="895168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851AE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 marL="612648">
              <a:defRPr>
                <a:solidFill>
                  <a:schemeClr val="accent4">
                    <a:lumMod val="50000"/>
                  </a:schemeClr>
                </a:solidFill>
              </a:defRPr>
            </a:lvl2pPr>
            <a:lvl3pPr marL="813816" indent="-182880">
              <a:defRPr>
                <a:solidFill>
                  <a:schemeClr val="accent6">
                    <a:lumMod val="50000"/>
                  </a:schemeClr>
                </a:solidFill>
              </a:defRPr>
            </a:lvl3pPr>
            <a:lvl4pPr marL="1005840">
              <a:buClr>
                <a:schemeClr val="tx1"/>
              </a:buCl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 marL="1188720"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DB180-F93F-440A-8193-8CC6614187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21D087-25CB-B544-AFEA-B13CD3755E2B}"/>
              </a:ext>
            </a:extLst>
          </p:cNvPr>
          <p:cNvSpPr/>
          <p:nvPr userDrawn="1"/>
        </p:nvSpPr>
        <p:spPr bwMode="auto">
          <a:xfrm>
            <a:off x="7696200" y="78116"/>
            <a:ext cx="1324708" cy="399394"/>
          </a:xfrm>
          <a:prstGeom prst="rect">
            <a:avLst/>
          </a:prstGeom>
          <a:solidFill>
            <a:srgbClr val="00008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FB53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IWOCL-21</a:t>
            </a:r>
          </a:p>
        </p:txBody>
      </p:sp>
    </p:spTree>
    <p:extLst>
      <p:ext uri="{BB962C8B-B14F-4D97-AF65-F5344CB8AC3E}">
        <p14:creationId xmlns:p14="http://schemas.microsoft.com/office/powerpoint/2010/main" val="60055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472E6-AE85-4A61-A838-5BB8BF3B8A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0575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219200"/>
            <a:ext cx="4191000" cy="4911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191000" cy="4911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6F573-6DE6-4856-A38F-52DCF624A4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69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98250FA-1A63-A042-902E-3255743D4B6E}"/>
              </a:ext>
            </a:extLst>
          </p:cNvPr>
          <p:cNvSpPr/>
          <p:nvPr userDrawn="1"/>
        </p:nvSpPr>
        <p:spPr bwMode="auto">
          <a:xfrm>
            <a:off x="0" y="6201308"/>
            <a:ext cx="9144000" cy="65669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19200"/>
            <a:ext cx="8534400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2484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>
              <a:defRPr/>
            </a:pPr>
            <a:fld id="{9E97EFF3-893A-4573-A848-E3013EA4D8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4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8575" cap="flat" cmpd="sng">
            <a:solidFill>
              <a:srgbClr val="CDB87D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381000" y="6172199"/>
            <a:ext cx="8382000" cy="2"/>
          </a:xfrm>
          <a:prstGeom prst="line">
            <a:avLst/>
          </a:prstGeom>
          <a:noFill/>
          <a:ln w="28575">
            <a:solidFill>
              <a:srgbClr val="A2916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B026E6-3BB0-A042-979D-22F28AF47B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2291" t="6962" r="1502" b="10526"/>
          <a:stretch/>
        </p:blipFill>
        <p:spPr>
          <a:xfrm>
            <a:off x="107504" y="6201308"/>
            <a:ext cx="2232248" cy="631061"/>
          </a:xfrm>
          <a:prstGeom prst="rect">
            <a:avLst/>
          </a:prstGeom>
          <a:ln w="38100"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5A7662-45AF-A84F-9114-1C5F479E3B1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700354" y="6221524"/>
            <a:ext cx="1336142" cy="59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3851AE"/>
          </a:solidFill>
          <a:effectLst/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29260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12648" indent="-256032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Font typeface="Wingdings" panose="05000000000000000000" pitchFamily="2" charset="2"/>
        <a:buChar char="§"/>
        <a:defRPr sz="2400">
          <a:solidFill>
            <a:schemeClr val="accent6">
              <a:lumMod val="50000"/>
            </a:schemeClr>
          </a:solidFill>
          <a:latin typeface="+mn-lt"/>
          <a:cs typeface="+mn-cs"/>
        </a:defRPr>
      </a:lvl2pPr>
      <a:lvl3pPr marL="813816" indent="-182880" algn="l" rtl="0" eaLnBrk="0" fontAlgn="base" hangingPunct="0">
        <a:spcBef>
          <a:spcPct val="20000"/>
        </a:spcBef>
        <a:spcAft>
          <a:spcPct val="0"/>
        </a:spcAft>
        <a:buClr>
          <a:schemeClr val="accent3"/>
        </a:buClr>
        <a:buSzPct val="105000"/>
        <a:buFont typeface="Arial" panose="020B0604020202020204" pitchFamily="34" charset="0"/>
        <a:buChar char="•"/>
        <a:defRPr sz="2000">
          <a:solidFill>
            <a:schemeClr val="accent3"/>
          </a:solidFill>
          <a:latin typeface="+mn-lt"/>
          <a:cs typeface="+mn-cs"/>
        </a:defRPr>
      </a:lvl3pPr>
      <a:lvl4pPr marL="1005840" indent="-18288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5000"/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cs typeface="+mn-cs"/>
        </a:defRPr>
      </a:lvl4pPr>
      <a:lvl5pPr marL="1188720" indent="-18288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panose="020B0604020202020204" pitchFamily="34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3" Type="http://schemas.openxmlformats.org/officeDocument/2006/relationships/image" Target="../media/image6.png"/><Relationship Id="rId7" Type="http://schemas.openxmlformats.org/officeDocument/2006/relationships/image" Target="../media/image2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tiff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35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-net.org/about-publication" TargetMode="External"/><Relationship Id="rId2" Type="http://schemas.openxmlformats.org/officeDocument/2006/relationships/hyperlink" Target="https://spec.oneapi.com/versions/latest/index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mage-net.org/about-stat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://www.chrec.ufl.edu/index.php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microsoft.com/office/2007/relationships/hdphoto" Target="../media/hdphoto3.wdp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microsoft.com/office/2007/relationships/hdphoto" Target="../media/hdphoto4.wdp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196080"/>
            <a:ext cx="8153400" cy="17526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Comparative Analysis of Intel HLS Design Tools on a Case Study in Neuromorphic Machine Learning</a:t>
            </a:r>
            <a:endParaRPr lang="en-US" sz="36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63537" y="3956660"/>
            <a:ext cx="2845526" cy="170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altLang="zh-CN" sz="1600" b="1" dirty="0">
                <a:ea typeface="宋体" charset="-122"/>
              </a:rPr>
              <a:t>Dr. Alan George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</a:pPr>
            <a:r>
              <a:rPr lang="en-US" altLang="zh-CN" sz="1200" dirty="0">
                <a:solidFill>
                  <a:srgbClr val="3851AE"/>
                </a:solidFill>
              </a:rPr>
              <a:t>Mickle Chair Professor of ECE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</a:pPr>
            <a:r>
              <a:rPr lang="en-US" altLang="zh-CN" sz="1200" dirty="0">
                <a:solidFill>
                  <a:srgbClr val="3851AE"/>
                </a:solidFill>
              </a:rPr>
              <a:t>University of Pittsburgh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</a:pPr>
            <a:endParaRPr lang="en-US" altLang="zh-CN" sz="1200" dirty="0">
              <a:solidFill>
                <a:srgbClr val="3851AE"/>
              </a:solidFill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1600" b="1" dirty="0"/>
              <a:t>Dr. </a:t>
            </a:r>
            <a:r>
              <a:rPr lang="en-US" sz="1600" b="1" dirty="0" err="1"/>
              <a:t>Ryad</a:t>
            </a:r>
            <a:r>
              <a:rPr lang="en-US" sz="1600" b="1" dirty="0"/>
              <a:t> </a:t>
            </a:r>
            <a:r>
              <a:rPr lang="en-US" sz="1600" b="1" dirty="0" err="1"/>
              <a:t>Benosman</a:t>
            </a:r>
            <a:endParaRPr lang="en-US" sz="1600" b="1" dirty="0"/>
          </a:p>
          <a:p>
            <a:pPr algn="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1200" dirty="0">
                <a:solidFill>
                  <a:srgbClr val="2B3E85"/>
                </a:solidFill>
              </a:rPr>
              <a:t>Professor of ECE and Ophthalmology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1200" dirty="0">
                <a:solidFill>
                  <a:srgbClr val="2B3E85"/>
                </a:solidFill>
              </a:rPr>
              <a:t>University of Pittsburgh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</a:pPr>
            <a:endParaRPr lang="en-US" altLang="zh-CN" sz="1200" dirty="0">
              <a:solidFill>
                <a:srgbClr val="3851AE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616116" y="3956660"/>
            <a:ext cx="28162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 sz="1600" b="1" u="sng" dirty="0">
                <a:ea typeface="宋体" charset="-122"/>
              </a:rPr>
              <a:t>Luke </a:t>
            </a:r>
            <a:r>
              <a:rPr lang="en-US" sz="1600" b="1" u="sng" dirty="0" err="1">
                <a:ea typeface="宋体" charset="-122"/>
              </a:rPr>
              <a:t>Kljucaric</a:t>
            </a:r>
            <a:endParaRPr lang="en-US" sz="1600" b="1" u="sng" dirty="0">
              <a:ea typeface="宋体" charset="-122"/>
            </a:endParaRPr>
          </a:p>
          <a:p>
            <a:pPr algn="r">
              <a:spcBef>
                <a:spcPts val="0"/>
              </a:spcBef>
              <a:buClr>
                <a:schemeClr val="accent1"/>
              </a:buClr>
              <a:buSzPct val="65000"/>
            </a:pPr>
            <a:r>
              <a:rPr lang="en-US" altLang="zh-CN" sz="1200" dirty="0">
                <a:solidFill>
                  <a:srgbClr val="3851AE"/>
                </a:solidFill>
              </a:rPr>
              <a:t>Predoctoral Fellow</a:t>
            </a:r>
          </a:p>
          <a:p>
            <a:pPr algn="r">
              <a:spcBef>
                <a:spcPts val="0"/>
              </a:spcBef>
              <a:buClr>
                <a:schemeClr val="accent1"/>
              </a:buClr>
              <a:buSzPct val="65000"/>
            </a:pPr>
            <a:r>
              <a:rPr lang="x-none" altLang="zh-CN" sz="1200">
                <a:solidFill>
                  <a:srgbClr val="3851AE"/>
                </a:solidFill>
              </a:rPr>
              <a:t>University </a:t>
            </a:r>
            <a:r>
              <a:rPr lang="x-none" altLang="zh-CN" sz="1200" dirty="0">
                <a:solidFill>
                  <a:srgbClr val="3851AE"/>
                </a:solidFill>
              </a:rPr>
              <a:t>of </a:t>
            </a:r>
            <a:r>
              <a:rPr lang="en-US" altLang="zh-CN" sz="1200" dirty="0">
                <a:solidFill>
                  <a:srgbClr val="3851AE"/>
                </a:solidFill>
              </a:rPr>
              <a:t>Pittsburgh</a:t>
            </a:r>
            <a:endParaRPr lang="x-none" altLang="zh-CN" sz="1200" dirty="0">
              <a:solidFill>
                <a:srgbClr val="3851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3905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FD31-21B4-BD44-91C8-8C83FE44D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Neuromorphic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C255E-1381-BF4F-971B-612EE1EE9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Neuromorphic Architectures</a:t>
            </a:r>
          </a:p>
          <a:p>
            <a:pPr lvl="1"/>
            <a:r>
              <a:rPr lang="en-US" b="1" dirty="0"/>
              <a:t>Mimic human-brain </a:t>
            </a:r>
            <a:r>
              <a:rPr lang="en-US" dirty="0"/>
              <a:t>functionality</a:t>
            </a:r>
          </a:p>
          <a:p>
            <a:pPr lvl="2"/>
            <a:r>
              <a:rPr lang="en-US" dirty="0"/>
              <a:t>Operates on </a:t>
            </a:r>
            <a:r>
              <a:rPr lang="en-US" b="1" dirty="0"/>
              <a:t>spikes</a:t>
            </a:r>
            <a:r>
              <a:rPr lang="en-US" dirty="0"/>
              <a:t> with many </a:t>
            </a:r>
            <a:r>
              <a:rPr lang="en-US" b="1" dirty="0"/>
              <a:t>interconnected neurons</a:t>
            </a:r>
          </a:p>
          <a:p>
            <a:pPr lvl="2"/>
            <a:r>
              <a:rPr lang="en-US" b="1" dirty="0"/>
              <a:t>Temporal- and rate-encoding </a:t>
            </a:r>
            <a:r>
              <a:rPr lang="en-US" dirty="0"/>
              <a:t>provides more information</a:t>
            </a:r>
          </a:p>
          <a:p>
            <a:pPr lvl="1"/>
            <a:r>
              <a:rPr lang="en-US" dirty="0"/>
              <a:t>Well suited for apps using </a:t>
            </a:r>
            <a:r>
              <a:rPr lang="en-US" b="1" dirty="0"/>
              <a:t>neuromorphic sensors</a:t>
            </a:r>
          </a:p>
          <a:p>
            <a:pPr lvl="2"/>
            <a:r>
              <a:rPr lang="en-US" dirty="0"/>
              <a:t>Event-based data carries “spikes” with time  </a:t>
            </a:r>
          </a:p>
          <a:p>
            <a:pPr lvl="1"/>
            <a:r>
              <a:rPr lang="en-US" dirty="0"/>
              <a:t>Intel Labs </a:t>
            </a:r>
            <a:r>
              <a:rPr lang="en-US" b="1" dirty="0" err="1"/>
              <a:t>Loihi</a:t>
            </a:r>
            <a:r>
              <a:rPr lang="en-US" dirty="0"/>
              <a:t> Architecture </a:t>
            </a:r>
          </a:p>
          <a:p>
            <a:r>
              <a:rPr lang="en-US" dirty="0"/>
              <a:t>Algorithms</a:t>
            </a:r>
          </a:p>
          <a:p>
            <a:pPr lvl="1"/>
            <a:r>
              <a:rPr lang="en-US" dirty="0"/>
              <a:t>How do we </a:t>
            </a:r>
            <a:r>
              <a:rPr lang="en-US" b="1" dirty="0"/>
              <a:t>classify objects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Reconstruct frames over time?</a:t>
            </a:r>
          </a:p>
          <a:p>
            <a:pPr lvl="2"/>
            <a:r>
              <a:rPr lang="en-US" dirty="0"/>
              <a:t>Use CNNs?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39549-2817-BD45-8BDC-55682ED92F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DB180-F93F-440A-8193-8CC661418732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4098" name="Picture 2" descr="2 latest things that intel brain can perform | artificial intelligence">
            <a:extLst>
              <a:ext uri="{FF2B5EF4-FFF2-40B4-BE49-F238E27FC236}">
                <a16:creationId xmlns:a16="http://schemas.microsoft.com/office/drawing/2014/main" id="{CC877D10-5748-8C4C-867B-84B963E94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052" y="3921125"/>
            <a:ext cx="1774422" cy="95227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ntel Labs | LinkedIn">
            <a:extLst>
              <a:ext uri="{FF2B5EF4-FFF2-40B4-BE49-F238E27FC236}">
                <a16:creationId xmlns:a16="http://schemas.microsoft.com/office/drawing/2014/main" id="{3124DB82-2016-2747-997E-C4BAA896F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99" y="5013098"/>
            <a:ext cx="978127" cy="97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45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51C19-F399-3645-ADEA-1D88AE04C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5BB10-DA96-8B4B-9D0B-6EC73D351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Hierarchy Of event-based Time Surfaces</a:t>
            </a:r>
          </a:p>
          <a:p>
            <a:pPr lvl="1"/>
            <a:r>
              <a:rPr lang="en-US" b="1" dirty="0"/>
              <a:t>Relates spatial and temporal</a:t>
            </a:r>
            <a:r>
              <a:rPr lang="en-US" dirty="0"/>
              <a:t> information</a:t>
            </a:r>
          </a:p>
          <a:p>
            <a:pPr lvl="2"/>
            <a:r>
              <a:rPr lang="en-US" b="1" dirty="0"/>
              <a:t>Extracts object features </a:t>
            </a:r>
            <a:r>
              <a:rPr lang="en-US" dirty="0"/>
              <a:t>for classification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D45F4-48C6-A044-87FC-101621B997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DB180-F93F-440A-8193-8CC661418732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7F8DED95-1706-814F-B44A-23B364851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25540"/>
            <a:ext cx="7620000" cy="361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11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5905B-E8C6-8540-93E9-7C40D8B3B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AE78A6-B127-0F40-81CB-EBA3D458BF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DB180-F93F-440A-8193-8CC661418732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F63B7983-5E05-694A-BB5C-8FDF0CEFC305}"/>
              </a:ext>
            </a:extLst>
          </p:cNvPr>
          <p:cNvSpPr/>
          <p:nvPr/>
        </p:nvSpPr>
        <p:spPr bwMode="auto">
          <a:xfrm flipV="1">
            <a:off x="35496" y="1088740"/>
            <a:ext cx="4471453" cy="1764196"/>
          </a:xfrm>
          <a:prstGeom prst="snip1Rect">
            <a:avLst>
              <a:gd name="adj" fmla="val 7422"/>
            </a:avLst>
          </a:prstGeom>
          <a:solidFill>
            <a:schemeClr val="bg1">
              <a:lumMod val="95000"/>
            </a:schemeClr>
          </a:solid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243D74-5E3F-AE41-86B3-B7E4D4CC6EA5}"/>
              </a:ext>
            </a:extLst>
          </p:cNvPr>
          <p:cNvSpPr txBox="1"/>
          <p:nvPr/>
        </p:nvSpPr>
        <p:spPr>
          <a:xfrm>
            <a:off x="35496" y="1088740"/>
            <a:ext cx="4464496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latin typeface="Helvetica" pitchFamily="2" charset="0"/>
              </a:rPr>
              <a:t>Goals</a:t>
            </a:r>
            <a:endParaRPr lang="en-US" b="1" dirty="0">
              <a:latin typeface="Helvetica" pitchFamily="2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Create </a:t>
            </a:r>
            <a:r>
              <a:rPr lang="en-US" b="1" dirty="0">
                <a:latin typeface="Helvetica" pitchFamily="2" charset="0"/>
              </a:rPr>
              <a:t>high-performance</a:t>
            </a:r>
            <a:r>
              <a:rPr lang="en-US" dirty="0">
                <a:latin typeface="Helvetica" pitchFamily="2" charset="0"/>
              </a:rPr>
              <a:t>, </a:t>
            </a:r>
            <a:r>
              <a:rPr lang="en-US" b="1" dirty="0">
                <a:latin typeface="Helvetica" pitchFamily="2" charset="0"/>
              </a:rPr>
              <a:t>scalable</a:t>
            </a:r>
            <a:r>
              <a:rPr lang="en-US" dirty="0">
                <a:latin typeface="Helvetica" pitchFamily="2" charset="0"/>
              </a:rPr>
              <a:t> FPGA designs for HOTS algorithm</a:t>
            </a:r>
            <a:endParaRPr lang="en-US" b="1" dirty="0">
              <a:solidFill>
                <a:schemeClr val="accent3"/>
              </a:solidFill>
              <a:latin typeface="Helvetica" pitchFamily="2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Leverage </a:t>
            </a:r>
            <a:r>
              <a:rPr lang="en-US" b="1" dirty="0">
                <a:latin typeface="Helvetica" pitchFamily="2" charset="0"/>
              </a:rPr>
              <a:t>heterogeneous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b="1" dirty="0">
                <a:latin typeface="Helvetica" pitchFamily="2" charset="0"/>
              </a:rPr>
              <a:t>computing</a:t>
            </a:r>
            <a:r>
              <a:rPr lang="en-US" dirty="0">
                <a:latin typeface="Helvetica" pitchFamily="2" charset="0"/>
              </a:rPr>
              <a:t> resources for accelerated processing</a:t>
            </a:r>
            <a:endParaRPr lang="en-US" b="1" dirty="0">
              <a:solidFill>
                <a:schemeClr val="accent3"/>
              </a:solidFill>
              <a:latin typeface="Helvetica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6BD00D-216A-B840-B3B8-FE5AC3935CAB}"/>
              </a:ext>
            </a:extLst>
          </p:cNvPr>
          <p:cNvCxnSpPr>
            <a:cxnSpLocks/>
          </p:cNvCxnSpPr>
          <p:nvPr/>
        </p:nvCxnSpPr>
        <p:spPr bwMode="auto">
          <a:xfrm>
            <a:off x="1367644" y="1700808"/>
            <a:ext cx="0" cy="0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7">
            <a:extLst>
              <a:ext uri="{FF2B5EF4-FFF2-40B4-BE49-F238E27FC236}">
                <a16:creationId xmlns:a16="http://schemas.microsoft.com/office/drawing/2014/main" id="{44ACABD4-04E9-D44D-9A2E-9D645D534824}"/>
              </a:ext>
            </a:extLst>
          </p:cNvPr>
          <p:cNvSpPr/>
          <p:nvPr/>
        </p:nvSpPr>
        <p:spPr bwMode="auto">
          <a:xfrm flipH="1" flipV="1">
            <a:off x="4608003" y="1088740"/>
            <a:ext cx="4471453" cy="1764196"/>
          </a:xfrm>
          <a:prstGeom prst="snip1Rect">
            <a:avLst>
              <a:gd name="adj" fmla="val 7884"/>
            </a:avLst>
          </a:prstGeom>
          <a:solidFill>
            <a:schemeClr val="bg1">
              <a:lumMod val="95000"/>
            </a:schemeClr>
          </a:solid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434A66-DEA3-8149-A2EF-3129DCB974CB}"/>
              </a:ext>
            </a:extLst>
          </p:cNvPr>
          <p:cNvSpPr txBox="1"/>
          <p:nvPr/>
        </p:nvSpPr>
        <p:spPr>
          <a:xfrm>
            <a:off x="4608004" y="1088740"/>
            <a:ext cx="4464496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latin typeface="Helvetica" pitchFamily="2" charset="0"/>
              </a:rPr>
              <a:t>Challenges</a:t>
            </a:r>
            <a:endParaRPr lang="en-US" sz="2400" dirty="0">
              <a:latin typeface="Helvetica" pitchFamily="2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Neuromorphic sensors require </a:t>
            </a:r>
            <a:r>
              <a:rPr lang="en-US" b="1" dirty="0">
                <a:latin typeface="Helvetica" pitchFamily="2" charset="0"/>
              </a:rPr>
              <a:t>sub-microsecond</a:t>
            </a:r>
            <a:r>
              <a:rPr lang="en-US" dirty="0">
                <a:latin typeface="Helvetica" pitchFamily="2" charset="0"/>
              </a:rPr>
              <a:t> processing </a:t>
            </a:r>
            <a:r>
              <a:rPr lang="en-US" b="1" dirty="0">
                <a:latin typeface="Helvetica" pitchFamily="2" charset="0"/>
              </a:rPr>
              <a:t>latency</a:t>
            </a:r>
            <a:endParaRPr lang="en-US" b="1" dirty="0">
              <a:solidFill>
                <a:schemeClr val="accent3"/>
              </a:solidFill>
              <a:latin typeface="Helvetica" pitchFamily="2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Tradeoffs between </a:t>
            </a:r>
            <a:r>
              <a:rPr lang="en-US" b="1" dirty="0">
                <a:latin typeface="Helvetica" pitchFamily="2" charset="0"/>
              </a:rPr>
              <a:t>compact designs </a:t>
            </a:r>
            <a:r>
              <a:rPr lang="en-US" dirty="0">
                <a:latin typeface="Helvetica" pitchFamily="2" charset="0"/>
              </a:rPr>
              <a:t>for scalability and </a:t>
            </a:r>
            <a:r>
              <a:rPr lang="en-US" b="1" dirty="0">
                <a:latin typeface="Helvetica" pitchFamily="2" charset="0"/>
              </a:rPr>
              <a:t>parallel performance</a:t>
            </a:r>
            <a:endParaRPr lang="en-US" sz="1600" b="1" dirty="0">
              <a:solidFill>
                <a:schemeClr val="accent3"/>
              </a:solidFill>
              <a:latin typeface="Helvetica" pitchFamily="2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96D0C5C-0D77-8545-80DF-F214CC2B60C6}"/>
              </a:ext>
            </a:extLst>
          </p:cNvPr>
          <p:cNvCxnSpPr>
            <a:cxnSpLocks/>
          </p:cNvCxnSpPr>
          <p:nvPr/>
        </p:nvCxnSpPr>
        <p:spPr bwMode="auto">
          <a:xfrm>
            <a:off x="5940152" y="1700808"/>
            <a:ext cx="0" cy="0"/>
          </a:xfrm>
          <a:prstGeom prst="line">
            <a:avLst/>
          </a:prstGeom>
          <a:noFill/>
          <a:ln w="38100" cap="flat" cmpd="sng" algn="ctr">
            <a:solidFill>
              <a:srgbClr val="A2916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B6D2B8B-2D11-5C4D-A9D1-96BD6CE44B87}"/>
              </a:ext>
            </a:extLst>
          </p:cNvPr>
          <p:cNvCxnSpPr>
            <a:cxnSpLocks/>
          </p:cNvCxnSpPr>
          <p:nvPr/>
        </p:nvCxnSpPr>
        <p:spPr bwMode="auto">
          <a:xfrm>
            <a:off x="1367644" y="1520788"/>
            <a:ext cx="1758040" cy="0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3E8B855-F99B-AF4C-8A62-1DC8A6770968}"/>
              </a:ext>
            </a:extLst>
          </p:cNvPr>
          <p:cNvCxnSpPr>
            <a:cxnSpLocks/>
          </p:cNvCxnSpPr>
          <p:nvPr/>
        </p:nvCxnSpPr>
        <p:spPr bwMode="auto">
          <a:xfrm>
            <a:off x="5940152" y="1520788"/>
            <a:ext cx="1758040" cy="0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7">
            <a:extLst>
              <a:ext uri="{FF2B5EF4-FFF2-40B4-BE49-F238E27FC236}">
                <a16:creationId xmlns:a16="http://schemas.microsoft.com/office/drawing/2014/main" id="{51011834-1179-F141-99CE-7DEC432B7246}"/>
              </a:ext>
            </a:extLst>
          </p:cNvPr>
          <p:cNvSpPr/>
          <p:nvPr/>
        </p:nvSpPr>
        <p:spPr bwMode="auto">
          <a:xfrm flipV="1">
            <a:off x="35496" y="2960948"/>
            <a:ext cx="2953512" cy="3132348"/>
          </a:xfrm>
          <a:prstGeom prst="snip1Rect">
            <a:avLst>
              <a:gd name="adj" fmla="val 7422"/>
            </a:avLst>
          </a:prstGeom>
          <a:solidFill>
            <a:schemeClr val="bg1">
              <a:lumMod val="95000"/>
            </a:schemeClr>
          </a:solid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BDDFE9C-95BB-264A-9AE6-AF77057ADD7D}"/>
              </a:ext>
            </a:extLst>
          </p:cNvPr>
          <p:cNvSpPr txBox="1"/>
          <p:nvPr/>
        </p:nvSpPr>
        <p:spPr>
          <a:xfrm>
            <a:off x="35496" y="2960948"/>
            <a:ext cx="2956928" cy="30315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latin typeface="Helvetica" pitchFamily="2" charset="0"/>
              </a:rPr>
              <a:t>Optimize</a:t>
            </a:r>
            <a:endParaRPr lang="en-US" b="1" dirty="0">
              <a:latin typeface="Helvetica" pitchFamily="2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b="1" dirty="0">
                <a:latin typeface="Helvetica" pitchFamily="2" charset="0"/>
              </a:rPr>
              <a:t>Optimize</a:t>
            </a:r>
            <a:r>
              <a:rPr lang="en-US" dirty="0">
                <a:latin typeface="Helvetica" pitchFamily="2" charset="0"/>
              </a:rPr>
              <a:t> single-kernel FPGA </a:t>
            </a:r>
            <a:r>
              <a:rPr lang="en-US" b="1" dirty="0">
                <a:latin typeface="Helvetica" pitchFamily="2" charset="0"/>
              </a:rPr>
              <a:t>designs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3"/>
              </a:solidFill>
              <a:latin typeface="Helvetica" pitchFamily="2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3"/>
              </a:solidFill>
              <a:latin typeface="Helvetica" pitchFamily="2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3"/>
              </a:solidFill>
              <a:latin typeface="Helvetica" pitchFamily="2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3"/>
              </a:solidFill>
              <a:latin typeface="Helvetica" pitchFamily="2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Maximize </a:t>
            </a:r>
            <a:r>
              <a:rPr lang="en-US" b="1" dirty="0">
                <a:latin typeface="Helvetica" pitchFamily="2" charset="0"/>
              </a:rPr>
              <a:t>parallel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b="1" dirty="0">
                <a:latin typeface="Helvetica" pitchFamily="2" charset="0"/>
              </a:rPr>
              <a:t>processing</a:t>
            </a:r>
            <a:r>
              <a:rPr lang="en-US" dirty="0">
                <a:latin typeface="Helvetica" pitchFamily="2" charset="0"/>
              </a:rPr>
              <a:t> and limit resource usage</a:t>
            </a:r>
            <a:endParaRPr lang="en-US" dirty="0">
              <a:solidFill>
                <a:schemeClr val="accent3"/>
              </a:solidFill>
              <a:latin typeface="Helvetica" pitchFamily="2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6D7C84B-51A4-5742-9705-D3BB05F86AFE}"/>
              </a:ext>
            </a:extLst>
          </p:cNvPr>
          <p:cNvCxnSpPr>
            <a:cxnSpLocks/>
          </p:cNvCxnSpPr>
          <p:nvPr/>
        </p:nvCxnSpPr>
        <p:spPr bwMode="auto">
          <a:xfrm>
            <a:off x="1367644" y="3573016"/>
            <a:ext cx="0" cy="0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370DDC8-8DB7-DB46-933B-FF2D43E3E78B}"/>
              </a:ext>
            </a:extLst>
          </p:cNvPr>
          <p:cNvCxnSpPr>
            <a:cxnSpLocks/>
          </p:cNvCxnSpPr>
          <p:nvPr/>
        </p:nvCxnSpPr>
        <p:spPr bwMode="auto">
          <a:xfrm>
            <a:off x="899592" y="3392996"/>
            <a:ext cx="1164387" cy="0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Rectangle 7">
            <a:extLst>
              <a:ext uri="{FF2B5EF4-FFF2-40B4-BE49-F238E27FC236}">
                <a16:creationId xmlns:a16="http://schemas.microsoft.com/office/drawing/2014/main" id="{FA60F128-E4D6-D84D-A173-E5842F6B1AC5}"/>
              </a:ext>
            </a:extLst>
          </p:cNvPr>
          <p:cNvSpPr/>
          <p:nvPr/>
        </p:nvSpPr>
        <p:spPr bwMode="auto">
          <a:xfrm flipH="1" flipV="1">
            <a:off x="6120009" y="2960948"/>
            <a:ext cx="2956928" cy="3132348"/>
          </a:xfrm>
          <a:prstGeom prst="snip1Rect">
            <a:avLst>
              <a:gd name="adj" fmla="val 7422"/>
            </a:avLst>
          </a:prstGeom>
          <a:solidFill>
            <a:schemeClr val="bg1">
              <a:lumMod val="95000"/>
            </a:schemeClr>
          </a:solid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F3342AF-69DE-494D-BF41-079C908446DB}"/>
              </a:ext>
            </a:extLst>
          </p:cNvPr>
          <p:cNvSpPr txBox="1"/>
          <p:nvPr/>
        </p:nvSpPr>
        <p:spPr>
          <a:xfrm>
            <a:off x="6120173" y="2960948"/>
            <a:ext cx="2952328" cy="30315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latin typeface="Helvetica" pitchFamily="2" charset="0"/>
              </a:rPr>
              <a:t>Evaluate</a:t>
            </a:r>
            <a:endParaRPr lang="en-US" b="1" dirty="0">
              <a:latin typeface="Helvetica" pitchFamily="2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Evaluate state-of-the-art </a:t>
            </a:r>
            <a:r>
              <a:rPr lang="en-US" b="1" dirty="0">
                <a:latin typeface="Helvetica" pitchFamily="2" charset="0"/>
              </a:rPr>
              <a:t>FPGA development tools </a:t>
            </a:r>
            <a:r>
              <a:rPr lang="en-US" dirty="0">
                <a:latin typeface="Helvetica" pitchFamily="2" charset="0"/>
              </a:rPr>
              <a:t>and devices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3"/>
              </a:solidFill>
              <a:latin typeface="Helvetica" pitchFamily="2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3"/>
              </a:solidFill>
              <a:latin typeface="Helvetica" pitchFamily="2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3"/>
              </a:solidFill>
              <a:latin typeface="Helvetica" pitchFamily="2" charset="0"/>
            </a:endParaRPr>
          </a:p>
          <a:p>
            <a:endParaRPr lang="en-US" b="1" dirty="0">
              <a:solidFill>
                <a:schemeClr val="accent3"/>
              </a:solidFill>
              <a:latin typeface="Helvetica" pitchFamily="2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Analyze </a:t>
            </a:r>
            <a:r>
              <a:rPr lang="en-US" b="1" dirty="0">
                <a:latin typeface="Helvetica" pitchFamily="2" charset="0"/>
              </a:rPr>
              <a:t>performance vs. accuracy </a:t>
            </a:r>
            <a:r>
              <a:rPr lang="en-US" dirty="0">
                <a:latin typeface="Helvetica" pitchFamily="2" charset="0"/>
              </a:rPr>
              <a:t>scaling</a:t>
            </a:r>
            <a:endParaRPr lang="en-US" b="1" dirty="0">
              <a:solidFill>
                <a:schemeClr val="accent3"/>
              </a:solidFill>
              <a:latin typeface="Helvetica" pitchFamily="2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B699179-6669-3E49-8337-A4FA7BA9BD4A}"/>
              </a:ext>
            </a:extLst>
          </p:cNvPr>
          <p:cNvCxnSpPr>
            <a:cxnSpLocks/>
          </p:cNvCxnSpPr>
          <p:nvPr/>
        </p:nvCxnSpPr>
        <p:spPr bwMode="auto">
          <a:xfrm>
            <a:off x="7557811" y="3573016"/>
            <a:ext cx="0" cy="0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B6ABAF9-4E83-FF49-A0FA-F536D9C7FBE8}"/>
              </a:ext>
            </a:extLst>
          </p:cNvPr>
          <p:cNvCxnSpPr>
            <a:cxnSpLocks/>
          </p:cNvCxnSpPr>
          <p:nvPr/>
        </p:nvCxnSpPr>
        <p:spPr bwMode="auto">
          <a:xfrm>
            <a:off x="7020272" y="3410197"/>
            <a:ext cx="1162576" cy="0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Rectangle 7">
            <a:extLst>
              <a:ext uri="{FF2B5EF4-FFF2-40B4-BE49-F238E27FC236}">
                <a16:creationId xmlns:a16="http://schemas.microsoft.com/office/drawing/2014/main" id="{DC67E454-891B-EB4B-865B-6A9F750D8C95}"/>
              </a:ext>
            </a:extLst>
          </p:cNvPr>
          <p:cNvSpPr/>
          <p:nvPr/>
        </p:nvSpPr>
        <p:spPr bwMode="auto">
          <a:xfrm flipV="1">
            <a:off x="3088250" y="2960948"/>
            <a:ext cx="2935224" cy="3132348"/>
          </a:xfrm>
          <a:prstGeom prst="snip2SameRect">
            <a:avLst>
              <a:gd name="adj1" fmla="val 7228"/>
              <a:gd name="adj2" fmla="val 0"/>
            </a:avLst>
          </a:prstGeom>
          <a:solidFill>
            <a:schemeClr val="bg1">
              <a:lumMod val="95000"/>
            </a:schemeClr>
          </a:solidFill>
          <a:ln w="762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accent3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EDE3008-80F3-EC44-9494-3B93792F0017}"/>
              </a:ext>
            </a:extLst>
          </p:cNvPr>
          <p:cNvSpPr txBox="1"/>
          <p:nvPr/>
        </p:nvSpPr>
        <p:spPr>
          <a:xfrm>
            <a:off x="3053430" y="2960948"/>
            <a:ext cx="2956928" cy="30315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latin typeface="Helvetica" pitchFamily="2" charset="0"/>
              </a:rPr>
              <a:t>Investigate</a:t>
            </a:r>
            <a:endParaRPr lang="en-US" b="1" dirty="0">
              <a:latin typeface="Helvetica" pitchFamily="2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Investigate tradeoffs of accelerating </a:t>
            </a:r>
            <a:r>
              <a:rPr lang="en-US" b="1" dirty="0">
                <a:latin typeface="Helvetica" pitchFamily="2" charset="0"/>
              </a:rPr>
              <a:t>MLP</a:t>
            </a:r>
            <a:r>
              <a:rPr lang="en-US" dirty="0">
                <a:latin typeface="Helvetica" pitchFamily="2" charset="0"/>
              </a:rPr>
              <a:t> classifier with </a:t>
            </a:r>
            <a:r>
              <a:rPr lang="en-US" b="1" dirty="0">
                <a:latin typeface="Helvetica" pitchFamily="2" charset="0"/>
              </a:rPr>
              <a:t>GPUs</a:t>
            </a:r>
          </a:p>
          <a:p>
            <a:endParaRPr lang="en-US" b="1" dirty="0">
              <a:solidFill>
                <a:schemeClr val="accent3"/>
              </a:solidFill>
              <a:latin typeface="Helvetica" pitchFamily="2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3"/>
              </a:solidFill>
              <a:latin typeface="Helvetica" pitchFamily="2" charset="0"/>
            </a:endParaRPr>
          </a:p>
          <a:p>
            <a:endParaRPr lang="en-US" b="1" dirty="0">
              <a:solidFill>
                <a:schemeClr val="accent3"/>
              </a:solidFill>
              <a:latin typeface="Helvetica" pitchFamily="2" charset="0"/>
            </a:endParaRP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Explore </a:t>
            </a:r>
            <a:r>
              <a:rPr lang="en-US" b="1" dirty="0">
                <a:latin typeface="Helvetica" pitchFamily="2" charset="0"/>
              </a:rPr>
              <a:t>multi-kernel</a:t>
            </a:r>
            <a:r>
              <a:rPr lang="en-US" dirty="0">
                <a:latin typeface="Helvetica" pitchFamily="2" charset="0"/>
              </a:rPr>
              <a:t> </a:t>
            </a:r>
            <a:r>
              <a:rPr lang="en-US" b="1" dirty="0">
                <a:latin typeface="Helvetica" pitchFamily="2" charset="0"/>
              </a:rPr>
              <a:t>designs</a:t>
            </a:r>
            <a:r>
              <a:rPr lang="en-US" dirty="0">
                <a:latin typeface="Helvetica" pitchFamily="2" charset="0"/>
              </a:rPr>
              <a:t> for real-time FPGA performance</a:t>
            </a:r>
            <a:endParaRPr lang="en-US" b="1" dirty="0">
              <a:solidFill>
                <a:schemeClr val="accent3"/>
              </a:solidFill>
              <a:latin typeface="Helvetica" pitchFamily="2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902773C-40ED-A049-A70D-F0083DB45F1B}"/>
              </a:ext>
            </a:extLst>
          </p:cNvPr>
          <p:cNvCxnSpPr>
            <a:cxnSpLocks/>
          </p:cNvCxnSpPr>
          <p:nvPr/>
        </p:nvCxnSpPr>
        <p:spPr bwMode="auto">
          <a:xfrm>
            <a:off x="4412374" y="3573016"/>
            <a:ext cx="0" cy="0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AA94751-5C77-854D-89CC-774F396B3495}"/>
              </a:ext>
            </a:extLst>
          </p:cNvPr>
          <p:cNvCxnSpPr>
            <a:cxnSpLocks/>
          </p:cNvCxnSpPr>
          <p:nvPr/>
        </p:nvCxnSpPr>
        <p:spPr bwMode="auto">
          <a:xfrm>
            <a:off x="3935421" y="3392996"/>
            <a:ext cx="1164387" cy="0"/>
          </a:xfrm>
          <a:prstGeom prst="lin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0085A2-1BE9-E44D-922A-7EA2ED36374A}"/>
              </a:ext>
            </a:extLst>
          </p:cNvPr>
          <p:cNvGrpSpPr/>
          <p:nvPr/>
        </p:nvGrpSpPr>
        <p:grpSpPr>
          <a:xfrm>
            <a:off x="7015049" y="4265510"/>
            <a:ext cx="1162576" cy="1092608"/>
            <a:chOff x="7236296" y="2793345"/>
            <a:chExt cx="2080696" cy="180930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D325C94-721F-254D-9CB0-6864B45D7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000" b="92000" l="10000" r="90000">
                          <a14:foregroundMark x1="23043" y1="39250" x2="22500" y2="57375"/>
                          <a14:foregroundMark x1="40326" y1="80875" x2="60109" y2="80125"/>
                          <a14:foregroundMark x1="66522" y1="90750" x2="65543" y2="91000"/>
                          <a14:foregroundMark x1="33043" y1="91750" x2="34783" y2="92000"/>
                          <a14:foregroundMark x1="41413" y1="90375" x2="41413" y2="90375"/>
                          <a14:foregroundMark x1="40000" y1="90625" x2="42826" y2="91375"/>
                          <a14:foregroundMark x1="48587" y1="88875" x2="50326" y2="89125"/>
                          <a14:foregroundMark x1="58043" y1="88875" x2="59239" y2="91250"/>
                          <a14:foregroundMark x1="84783" y1="70250" x2="84565" y2="68250"/>
                          <a14:foregroundMark x1="84783" y1="60625" x2="84783" y2="57375"/>
                          <a14:foregroundMark x1="85109" y1="49875" x2="85109" y2="47875"/>
                          <a14:foregroundMark x1="85000" y1="40125" x2="85000" y2="40125"/>
                          <a14:foregroundMark x1="84783" y1="31500" x2="84565" y2="28375"/>
                          <a14:foregroundMark x1="65109" y1="7000" x2="65109" y2="8500"/>
                          <a14:foregroundMark x1="59022" y1="7625" x2="57500" y2="8000"/>
                          <a14:foregroundMark x1="51087" y1="8000" x2="48587" y2="8250"/>
                          <a14:foregroundMark x1="43152" y1="7250" x2="41413" y2="8000"/>
                          <a14:foregroundMark x1="33913" y1="7625" x2="33696" y2="9625"/>
                          <a14:foregroundMark x1="15870" y1="31500" x2="14457" y2="31625"/>
                          <a14:foregroundMark x1="15000" y1="39875" x2="14783" y2="43000"/>
                          <a14:foregroundMark x1="14674" y1="48875" x2="14674" y2="53000"/>
                          <a14:foregroundMark x1="15000" y1="58125" x2="14783" y2="61000"/>
                          <a14:foregroundMark x1="14239" y1="66375" x2="14674" y2="70250"/>
                          <a14:backgroundMark x1="33696" y1="45375" x2="58913" y2="5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36296" y="2793345"/>
              <a:ext cx="2080696" cy="18093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6B94D1-D22F-8C4A-AAAC-C7CAAEBE2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07" b="89907" l="5077" r="95232">
                          <a14:foregroundMark x1="89164" y1="46254" x2="89164" y2="66130"/>
                          <a14:foregroundMark x1="94427" y1="38638" x2="95294" y2="57337"/>
                          <a14:foregroundMark x1="5325" y1="54118" x2="5077" y2="6352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03426" y="3392074"/>
              <a:ext cx="1153050" cy="115305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C7921D4-16A8-2F4E-BE88-68EB02C418B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10059" y="4092242"/>
            <a:ext cx="719572" cy="7195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FA69F4-F401-674C-B279-63573E71FAF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04193" y="4116961"/>
            <a:ext cx="719572" cy="719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23C736-2010-3647-9D09-D0272A72F2F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5196933">
            <a:off x="4154464" y="4149792"/>
            <a:ext cx="686511" cy="10859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DB50574-1552-5C45-AF96-467053731151}"/>
              </a:ext>
            </a:extLst>
          </p:cNvPr>
          <p:cNvSpPr txBox="1"/>
          <p:nvPr/>
        </p:nvSpPr>
        <p:spPr>
          <a:xfrm>
            <a:off x="4860032" y="6322316"/>
            <a:ext cx="1980220" cy="2616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Helvetica" pitchFamily="2" charset="0"/>
              </a:rPr>
              <a:t>MLP</a:t>
            </a:r>
            <a:r>
              <a:rPr lang="en-US" sz="1100" dirty="0">
                <a:latin typeface="Helvetica" pitchFamily="2" charset="0"/>
              </a:rPr>
              <a:t>: multilayer perceptron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A1F3FB-38EE-D242-A3B3-3924DC508A36}"/>
              </a:ext>
            </a:extLst>
          </p:cNvPr>
          <p:cNvSpPr txBox="1"/>
          <p:nvPr/>
        </p:nvSpPr>
        <p:spPr>
          <a:xfrm>
            <a:off x="2447764" y="6321566"/>
            <a:ext cx="1980220" cy="4308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Helvetica" pitchFamily="2" charset="0"/>
              </a:rPr>
              <a:t>HOTS</a:t>
            </a:r>
            <a:r>
              <a:rPr lang="en-US" sz="1100" dirty="0">
                <a:latin typeface="Helvetica" pitchFamily="2" charset="0"/>
              </a:rPr>
              <a:t>: A Hierarchy Of event-based Time-Surfaces</a:t>
            </a:r>
          </a:p>
        </p:txBody>
      </p:sp>
    </p:spTree>
    <p:extLst>
      <p:ext uri="{BB962C8B-B14F-4D97-AF65-F5344CB8AC3E}">
        <p14:creationId xmlns:p14="http://schemas.microsoft.com/office/powerpoint/2010/main" val="13618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 animBg="1"/>
      <p:bldP spid="13" grpId="0"/>
      <p:bldP spid="19" grpId="0" animBg="1"/>
      <p:bldP spid="20" grpId="0"/>
      <p:bldP spid="41" grpId="0" animBg="1"/>
      <p:bldP spid="42" grpId="0"/>
      <p:bldP spid="52" grpId="0" animBg="1"/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33B28-93F9-4C89-A659-5E332F17E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41387"/>
          </a:xfrm>
        </p:spPr>
        <p:txBody>
          <a:bodyPr/>
          <a:lstStyle/>
          <a:p>
            <a:r>
              <a:rPr lang="en-US" dirty="0"/>
              <a:t>Approach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8E9BDE-1879-8445-8F64-F8A6BC7AE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896" y="1571129"/>
            <a:ext cx="1968787" cy="8949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CF8191-DB86-C147-B47E-0E122ABED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551" y="5168570"/>
            <a:ext cx="2128620" cy="10355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A4DF74-045C-7447-90C7-83454A3F6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97" y="5182035"/>
            <a:ext cx="2128620" cy="1035546"/>
          </a:xfrm>
          <a:prstGeom prst="rect">
            <a:avLst/>
          </a:prstGeom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B96B3761-7E50-574A-9453-8937F92A5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43" y="3187018"/>
            <a:ext cx="1017895" cy="67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5457EB1-CE57-E54F-8543-B45F981BA33A}"/>
              </a:ext>
            </a:extLst>
          </p:cNvPr>
          <p:cNvCxnSpPr>
            <a:cxnSpLocks/>
          </p:cNvCxnSpPr>
          <p:nvPr/>
        </p:nvCxnSpPr>
        <p:spPr bwMode="auto">
          <a:xfrm flipH="1">
            <a:off x="2262278" y="2625998"/>
            <a:ext cx="1" cy="34133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E09289E-0071-5C4A-B836-3FB1BBF81F75}"/>
              </a:ext>
            </a:extLst>
          </p:cNvPr>
          <p:cNvCxnSpPr>
            <a:cxnSpLocks/>
            <a:stCxn id="43" idx="2"/>
            <a:endCxn id="15" idx="0"/>
          </p:cNvCxnSpPr>
          <p:nvPr/>
        </p:nvCxnSpPr>
        <p:spPr bwMode="auto">
          <a:xfrm flipH="1">
            <a:off x="1052113" y="4219488"/>
            <a:ext cx="1217706" cy="96254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7488024-968D-024F-978F-597136D53637}"/>
              </a:ext>
            </a:extLst>
          </p:cNvPr>
          <p:cNvSpPr txBox="1"/>
          <p:nvPr/>
        </p:nvSpPr>
        <p:spPr>
          <a:xfrm>
            <a:off x="1517661" y="3880934"/>
            <a:ext cx="150431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 err="1">
                <a:latin typeface="Helvetica" pitchFamily="2" charset="0"/>
              </a:rPr>
              <a:t>aoc</a:t>
            </a:r>
            <a:endParaRPr lang="en-US" sz="1600" b="1" dirty="0">
              <a:latin typeface="Helvetica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4E91D60-FA9D-314A-986F-FAB2E7A1F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0655" y="1092082"/>
            <a:ext cx="859107" cy="894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4587DE5-BC5D-8F42-9E45-312C31A0C8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5411" y="2480683"/>
            <a:ext cx="1504316" cy="656884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07BA59F0-0743-B440-8FB8-4C58588688C5}"/>
              </a:ext>
            </a:extLst>
          </p:cNvPr>
          <p:cNvCxnSpPr>
            <a:cxnSpLocks/>
          </p:cNvCxnSpPr>
          <p:nvPr/>
        </p:nvCxnSpPr>
        <p:spPr bwMode="auto">
          <a:xfrm flipH="1">
            <a:off x="6871668" y="2057400"/>
            <a:ext cx="1" cy="34133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69CB0FA-9B5A-B447-B029-EA04F6FC5002}"/>
              </a:ext>
            </a:extLst>
          </p:cNvPr>
          <p:cNvCxnSpPr>
            <a:cxnSpLocks/>
          </p:cNvCxnSpPr>
          <p:nvPr/>
        </p:nvCxnSpPr>
        <p:spPr bwMode="auto">
          <a:xfrm flipH="1">
            <a:off x="6870209" y="3260519"/>
            <a:ext cx="1" cy="341331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7" name="Picture 16">
            <a:extLst>
              <a:ext uri="{FF2B5EF4-FFF2-40B4-BE49-F238E27FC236}">
                <a16:creationId xmlns:a16="http://schemas.microsoft.com/office/drawing/2014/main" id="{67743BED-96FE-EE4F-88B0-EB261CA41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74" y="3689642"/>
            <a:ext cx="1017895" cy="671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A5431371-0DDE-A34C-B864-82A8F797C3A1}"/>
              </a:ext>
            </a:extLst>
          </p:cNvPr>
          <p:cNvSpPr txBox="1"/>
          <p:nvPr/>
        </p:nvSpPr>
        <p:spPr>
          <a:xfrm>
            <a:off x="6118052" y="4361523"/>
            <a:ext cx="150431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 err="1">
                <a:latin typeface="Helvetica" pitchFamily="2" charset="0"/>
              </a:rPr>
              <a:t>aoc</a:t>
            </a:r>
            <a:endParaRPr lang="en-US" sz="1600" b="1" dirty="0">
              <a:latin typeface="Helvetica" pitchFamily="2" charset="0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949DC07-82C5-3044-AA73-8D5EC9F64E1C}"/>
              </a:ext>
            </a:extLst>
          </p:cNvPr>
          <p:cNvCxnSpPr>
            <a:cxnSpLocks/>
            <a:stCxn id="58" idx="2"/>
            <a:endCxn id="14" idx="0"/>
          </p:cNvCxnSpPr>
          <p:nvPr/>
        </p:nvCxnSpPr>
        <p:spPr bwMode="auto">
          <a:xfrm flipH="1">
            <a:off x="5809861" y="4700077"/>
            <a:ext cx="1060349" cy="46849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7D91688-34B9-DE47-B5D3-410B499616FF}"/>
              </a:ext>
            </a:extLst>
          </p:cNvPr>
          <p:cNvCxnSpPr>
            <a:cxnSpLocks/>
          </p:cNvCxnSpPr>
          <p:nvPr/>
        </p:nvCxnSpPr>
        <p:spPr bwMode="auto">
          <a:xfrm>
            <a:off x="4572000" y="1447800"/>
            <a:ext cx="1" cy="461643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26" name="Picture 2" descr="Intel FPGA PAC D5005 Accelerator for HPE | HPE Store Netherlands">
            <a:extLst>
              <a:ext uri="{FF2B5EF4-FFF2-40B4-BE49-F238E27FC236}">
                <a16:creationId xmlns:a16="http://schemas.microsoft.com/office/drawing/2014/main" id="{3E8F928C-0F11-EF4B-BD43-F8C2DFE65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6445">
            <a:off x="2155289" y="4983742"/>
            <a:ext cx="2377845" cy="178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52930D5-2B31-1243-9097-6106C4FED293}"/>
              </a:ext>
            </a:extLst>
          </p:cNvPr>
          <p:cNvCxnSpPr>
            <a:cxnSpLocks/>
            <a:stCxn id="58" idx="2"/>
          </p:cNvCxnSpPr>
          <p:nvPr/>
        </p:nvCxnSpPr>
        <p:spPr bwMode="auto">
          <a:xfrm>
            <a:off x="6870210" y="4700077"/>
            <a:ext cx="1350839" cy="481958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62" name="Picture 2" descr="Intel FPGA PAC D5005 Accelerator for HPE | HPE Store Netherlands">
            <a:extLst>
              <a:ext uri="{FF2B5EF4-FFF2-40B4-BE49-F238E27FC236}">
                <a16:creationId xmlns:a16="http://schemas.microsoft.com/office/drawing/2014/main" id="{13E59D04-EC85-5340-B9A7-B91F4C0E6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6445">
            <a:off x="6859977" y="4982481"/>
            <a:ext cx="2377845" cy="178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1492B8BA-BDCF-7844-B345-8F733BA0FEE9}"/>
              </a:ext>
            </a:extLst>
          </p:cNvPr>
          <p:cNvCxnSpPr>
            <a:cxnSpLocks/>
            <a:stCxn id="43" idx="2"/>
          </p:cNvCxnSpPr>
          <p:nvPr/>
        </p:nvCxnSpPr>
        <p:spPr bwMode="auto">
          <a:xfrm>
            <a:off x="2269819" y="4219488"/>
            <a:ext cx="1224877" cy="96254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4476FA8-5D9D-724F-875C-7A76A3818C4F}"/>
              </a:ext>
            </a:extLst>
          </p:cNvPr>
          <p:cNvSpPr/>
          <p:nvPr/>
        </p:nvSpPr>
        <p:spPr>
          <a:xfrm>
            <a:off x="4541454" y="3089477"/>
            <a:ext cx="15823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Intel </a:t>
            </a:r>
            <a:r>
              <a:rPr lang="en-US" sz="1600" dirty="0" err="1">
                <a:latin typeface="Arial" panose="020B0604020202020204" pitchFamily="34" charset="0"/>
              </a:rPr>
              <a:t>oneAPI</a:t>
            </a:r>
            <a:r>
              <a:rPr lang="en-US" sz="1600" dirty="0">
                <a:latin typeface="Arial" panose="020B0604020202020204" pitchFamily="34" charset="0"/>
              </a:rPr>
              <a:t> DPC++ Compiler v2021.2</a:t>
            </a:r>
            <a:endParaRPr lang="en-US" sz="16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31D5C96-DCF0-F645-AC73-6389F0C372E1}"/>
              </a:ext>
            </a:extLst>
          </p:cNvPr>
          <p:cNvSpPr/>
          <p:nvPr/>
        </p:nvSpPr>
        <p:spPr>
          <a:xfrm>
            <a:off x="3182751" y="3089477"/>
            <a:ext cx="14135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/>
              <a:t>Intel FPGA SDK for OpenCL™ v19.2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ED5268D-1FA5-2048-99BB-20A56A318D1B}"/>
              </a:ext>
            </a:extLst>
          </p:cNvPr>
          <p:cNvSpPr/>
          <p:nvPr/>
        </p:nvSpPr>
        <p:spPr bwMode="auto">
          <a:xfrm>
            <a:off x="0" y="1027990"/>
            <a:ext cx="9144000" cy="5176125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Intel </a:t>
            </a:r>
            <a:r>
              <a:rPr kumimoji="0" lang="en-US" sz="2000" b="1" i="0" strike="noStrike" cap="none" normalizeH="0" baseline="0" dirty="0" err="1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Arial" charset="0"/>
              </a:rPr>
              <a:t>DevCloud</a:t>
            </a:r>
            <a:endParaRPr kumimoji="0" lang="en-US" sz="2000" b="1" i="0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33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C19C3-F0B2-F74F-BEF2-491031272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0A06D-0946-5542-9114-AD2CABB3B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Datasets</a:t>
            </a:r>
          </a:p>
          <a:p>
            <a:pPr lvl="1"/>
            <a:r>
              <a:rPr lang="en-US" b="1" dirty="0"/>
              <a:t>N-MNIST</a:t>
            </a:r>
            <a:r>
              <a:rPr lang="en-US" dirty="0"/>
              <a:t> – Neuromorphic 1-to-1 MNIST</a:t>
            </a:r>
          </a:p>
          <a:p>
            <a:pPr lvl="1"/>
            <a:r>
              <a:rPr lang="en-US" b="1" dirty="0"/>
              <a:t>N-Traffic</a:t>
            </a:r>
            <a:r>
              <a:rPr lang="en-US" dirty="0"/>
              <a:t> – Custom traffic-based dataset </a:t>
            </a:r>
          </a:p>
          <a:p>
            <a:pPr lvl="2"/>
            <a:r>
              <a:rPr lang="en-US" dirty="0"/>
              <a:t>Created with </a:t>
            </a:r>
            <a:r>
              <a:rPr lang="en-US" b="1" dirty="0"/>
              <a:t>dynamic vision sensor </a:t>
            </a:r>
            <a:r>
              <a:rPr lang="en-US" dirty="0"/>
              <a:t>for real-world data </a:t>
            </a:r>
          </a:p>
          <a:p>
            <a:r>
              <a:rPr lang="en-US" dirty="0"/>
              <a:t>Classifiers</a:t>
            </a:r>
          </a:p>
          <a:p>
            <a:pPr lvl="1"/>
            <a:r>
              <a:rPr lang="en-US" b="1" dirty="0"/>
              <a:t>Histogram</a:t>
            </a:r>
            <a:r>
              <a:rPr lang="en-US" dirty="0"/>
              <a:t> – How close features match class signature</a:t>
            </a:r>
          </a:p>
          <a:p>
            <a:pPr lvl="1"/>
            <a:r>
              <a:rPr lang="en-US" b="1" dirty="0"/>
              <a:t>Multi-layer perceptron </a:t>
            </a:r>
            <a:r>
              <a:rPr lang="en-US" dirty="0"/>
              <a:t>– higher accuracy</a:t>
            </a:r>
          </a:p>
          <a:p>
            <a:r>
              <a:rPr lang="en-US" dirty="0"/>
              <a:t>FPGA specifics </a:t>
            </a:r>
          </a:p>
          <a:p>
            <a:pPr lvl="1"/>
            <a:r>
              <a:rPr lang="en-US" dirty="0"/>
              <a:t>Events-per-stream (EPS)</a:t>
            </a:r>
          </a:p>
          <a:p>
            <a:pPr lvl="2"/>
            <a:r>
              <a:rPr lang="en-US" dirty="0"/>
              <a:t>Larger yields increased accuracy, smaller yields lower latency</a:t>
            </a:r>
          </a:p>
          <a:p>
            <a:pPr lvl="1"/>
            <a:r>
              <a:rPr lang="en-US" dirty="0"/>
              <a:t>Designs use </a:t>
            </a:r>
            <a:r>
              <a:rPr lang="en-US" b="1" dirty="0"/>
              <a:t>100 EPS </a:t>
            </a:r>
            <a:r>
              <a:rPr lang="en-US" dirty="0"/>
              <a:t>(~87% MLP accuracy)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67222-74B6-7749-A848-D9947ACCB8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DB180-F93F-440A-8193-8CC661418732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3074" name="Picture 2" descr="Some reconstructed images from the used datasets: (a) MNIST-DVS... |  Download Scientific Diagram">
            <a:extLst>
              <a:ext uri="{FF2B5EF4-FFF2-40B4-BE49-F238E27FC236}">
                <a16:creationId xmlns:a16="http://schemas.microsoft.com/office/drawing/2014/main" id="{29930088-2F5C-5C41-82A1-90422BF52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14"/>
          <a:stretch/>
        </p:blipFill>
        <p:spPr bwMode="auto">
          <a:xfrm>
            <a:off x="4343400" y="381000"/>
            <a:ext cx="2763361" cy="122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68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51C19-F399-3645-ADEA-1D88AE04C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5BB10-DA96-8B4B-9D0B-6EC73D351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19200"/>
            <a:ext cx="7772400" cy="4911725"/>
          </a:xfrm>
        </p:spPr>
        <p:txBody>
          <a:bodyPr/>
          <a:lstStyle/>
          <a:p>
            <a:r>
              <a:rPr lang="en-US" dirty="0"/>
              <a:t>HLS tools need to </a:t>
            </a:r>
            <a:r>
              <a:rPr lang="en-US" b="1" dirty="0"/>
              <a:t>convert</a:t>
            </a:r>
            <a:r>
              <a:rPr lang="en-US" dirty="0"/>
              <a:t> </a:t>
            </a:r>
            <a:r>
              <a:rPr lang="en-US" b="1" dirty="0"/>
              <a:t>software</a:t>
            </a:r>
            <a:r>
              <a:rPr lang="en-US" dirty="0"/>
              <a:t> </a:t>
            </a:r>
            <a:r>
              <a:rPr lang="en-US" b="1" dirty="0"/>
              <a:t>description</a:t>
            </a:r>
            <a:r>
              <a:rPr lang="en-US" dirty="0"/>
              <a:t> into </a:t>
            </a:r>
            <a:r>
              <a:rPr lang="en-US" b="1" dirty="0"/>
              <a:t>hardware</a:t>
            </a:r>
            <a:r>
              <a:rPr lang="en-US" dirty="0"/>
              <a:t> </a:t>
            </a:r>
            <a:r>
              <a:rPr lang="en-US" b="1" dirty="0"/>
              <a:t>description</a:t>
            </a:r>
          </a:p>
          <a:p>
            <a:pPr lvl="1"/>
            <a:r>
              <a:rPr lang="en-US" dirty="0"/>
              <a:t>Have someone build a tower based on how it looks</a:t>
            </a:r>
          </a:p>
          <a:p>
            <a:pPr lvl="2"/>
            <a:r>
              <a:rPr lang="en-US" dirty="0"/>
              <a:t>Build outside first then add floors separately?</a:t>
            </a:r>
          </a:p>
          <a:p>
            <a:pPr lvl="2"/>
            <a:r>
              <a:rPr lang="en-US" dirty="0"/>
              <a:t>Start with the ground floor then add subsequent layers?</a:t>
            </a:r>
          </a:p>
          <a:p>
            <a:pPr lvl="2"/>
            <a:r>
              <a:rPr lang="en-US" dirty="0"/>
              <a:t>Build different sections simultaneously and add together?</a:t>
            </a:r>
          </a:p>
          <a:p>
            <a:pPr lvl="1"/>
            <a:r>
              <a:rPr lang="en-US" dirty="0"/>
              <a:t>Each method will result in designs with </a:t>
            </a:r>
            <a:r>
              <a:rPr lang="en-US" b="1" dirty="0"/>
              <a:t>same functional output</a:t>
            </a:r>
          </a:p>
          <a:p>
            <a:pPr lvl="2"/>
            <a:r>
              <a:rPr lang="en-US" dirty="0"/>
              <a:t>Each tower will look the same in our example</a:t>
            </a:r>
          </a:p>
          <a:p>
            <a:pPr lvl="2"/>
            <a:r>
              <a:rPr lang="en-US" dirty="0"/>
              <a:t>How long it took to get there, resources used to finish the design, how efficient/sturdy the building is will vary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D45F4-48C6-A044-87FC-101621B997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DB180-F93F-440A-8193-8CC661418732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5122" name="Picture 2" descr="611 Confused Builder Photos - Free &amp; Royalty-Free Stock Photos from  Dreamstime">
            <a:extLst>
              <a:ext uri="{FF2B5EF4-FFF2-40B4-BE49-F238E27FC236}">
                <a16:creationId xmlns:a16="http://schemas.microsoft.com/office/drawing/2014/main" id="{FAD106B3-85B8-BE46-B568-71F8882D71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1" r="23541"/>
          <a:stretch/>
        </p:blipFill>
        <p:spPr bwMode="auto">
          <a:xfrm>
            <a:off x="7772400" y="3449444"/>
            <a:ext cx="1293742" cy="157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72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51C19-F399-3645-ADEA-1D88AE04C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5BB10-DA96-8B4B-9D0B-6EC73D351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Loop-based approach (most abstract)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D45F4-48C6-A044-87FC-101621B997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DB180-F93F-440A-8193-8CC661418732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C265F1-73CC-9945-BFB0-473F3601B3C3}"/>
              </a:ext>
            </a:extLst>
          </p:cNvPr>
          <p:cNvSpPr/>
          <p:nvPr/>
        </p:nvSpPr>
        <p:spPr bwMode="auto">
          <a:xfrm>
            <a:off x="2865893" y="2318412"/>
            <a:ext cx="2774876" cy="328773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6D6090-B51A-4240-A36E-C53230EC1603}"/>
              </a:ext>
            </a:extLst>
          </p:cNvPr>
          <p:cNvGrpSpPr/>
          <p:nvPr/>
        </p:nvGrpSpPr>
        <p:grpSpPr>
          <a:xfrm>
            <a:off x="3164697" y="2501634"/>
            <a:ext cx="1631027" cy="309938"/>
            <a:chOff x="1109609" y="1765442"/>
            <a:chExt cx="1631027" cy="30993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13F4F5-A9F0-0549-9D9B-35BB05432045}"/>
                </a:ext>
              </a:extLst>
            </p:cNvPr>
            <p:cNvGrpSpPr/>
            <p:nvPr/>
          </p:nvGrpSpPr>
          <p:grpSpPr>
            <a:xfrm>
              <a:off x="1109609" y="1765442"/>
              <a:ext cx="409256" cy="309938"/>
              <a:chOff x="1109609" y="1765442"/>
              <a:chExt cx="409256" cy="309938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33904AB-03E3-5E4A-AE1A-2FA0608181F3}"/>
                  </a:ext>
                </a:extLst>
              </p:cNvPr>
              <p:cNvSpPr/>
              <p:nvPr/>
            </p:nvSpPr>
            <p:spPr bwMode="auto">
              <a:xfrm>
                <a:off x="1109609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2E3F54AD-87CF-5244-A2E6-DE97BF4ECDA7}"/>
                  </a:ext>
                </a:extLst>
              </p:cNvPr>
              <p:cNvSpPr/>
              <p:nvPr/>
            </p:nvSpPr>
            <p:spPr bwMode="auto">
              <a:xfrm>
                <a:off x="1212351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519A618-3016-D54F-B2CE-D67AEDBABA9C}"/>
                  </a:ext>
                </a:extLst>
              </p:cNvPr>
              <p:cNvSpPr/>
              <p:nvPr/>
            </p:nvSpPr>
            <p:spPr bwMode="auto">
              <a:xfrm>
                <a:off x="1313381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A297BDD-62FD-A844-816C-D8A2E8871666}"/>
                  </a:ext>
                </a:extLst>
              </p:cNvPr>
              <p:cNvSpPr/>
              <p:nvPr/>
            </p:nvSpPr>
            <p:spPr bwMode="auto">
              <a:xfrm>
                <a:off x="1416123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ECA66A-501E-EE48-812E-401DCD1C2425}"/>
                </a:ext>
              </a:extLst>
            </p:cNvPr>
            <p:cNvGrpSpPr/>
            <p:nvPr/>
          </p:nvGrpSpPr>
          <p:grpSpPr>
            <a:xfrm>
              <a:off x="1517153" y="1765442"/>
              <a:ext cx="409256" cy="309938"/>
              <a:chOff x="1109609" y="1765442"/>
              <a:chExt cx="409256" cy="309938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103E603-AB19-7545-B00B-1D84B7CD72F8}"/>
                  </a:ext>
                </a:extLst>
              </p:cNvPr>
              <p:cNvSpPr/>
              <p:nvPr/>
            </p:nvSpPr>
            <p:spPr bwMode="auto">
              <a:xfrm>
                <a:off x="1109609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2E865E3-0DE1-B84B-85CE-3D879271D25C}"/>
                  </a:ext>
                </a:extLst>
              </p:cNvPr>
              <p:cNvSpPr/>
              <p:nvPr/>
            </p:nvSpPr>
            <p:spPr bwMode="auto">
              <a:xfrm>
                <a:off x="1212351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8306713-57D3-A749-9FF6-2BBDE84EACA1}"/>
                  </a:ext>
                </a:extLst>
              </p:cNvPr>
              <p:cNvSpPr/>
              <p:nvPr/>
            </p:nvSpPr>
            <p:spPr bwMode="auto">
              <a:xfrm>
                <a:off x="1313381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68333A3-A2C7-8E40-9989-ED626D8033A0}"/>
                  </a:ext>
                </a:extLst>
              </p:cNvPr>
              <p:cNvSpPr/>
              <p:nvPr/>
            </p:nvSpPr>
            <p:spPr bwMode="auto">
              <a:xfrm>
                <a:off x="1416123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E7D5006-0033-EA43-8B97-8E4F89A01EE4}"/>
                </a:ext>
              </a:extLst>
            </p:cNvPr>
            <p:cNvGrpSpPr/>
            <p:nvPr/>
          </p:nvGrpSpPr>
          <p:grpSpPr>
            <a:xfrm>
              <a:off x="1924697" y="1765442"/>
              <a:ext cx="409256" cy="309938"/>
              <a:chOff x="1109609" y="1765442"/>
              <a:chExt cx="409256" cy="309938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7FB9C70-1125-D84B-9157-9BCC4C6DFC36}"/>
                  </a:ext>
                </a:extLst>
              </p:cNvPr>
              <p:cNvSpPr/>
              <p:nvPr/>
            </p:nvSpPr>
            <p:spPr bwMode="auto">
              <a:xfrm>
                <a:off x="1109609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696BE22-3533-3041-AC8C-3A75F257C35E}"/>
                  </a:ext>
                </a:extLst>
              </p:cNvPr>
              <p:cNvSpPr/>
              <p:nvPr/>
            </p:nvSpPr>
            <p:spPr bwMode="auto">
              <a:xfrm>
                <a:off x="1212351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F903468-4195-8148-84DD-1DC1886A1A09}"/>
                  </a:ext>
                </a:extLst>
              </p:cNvPr>
              <p:cNvSpPr/>
              <p:nvPr/>
            </p:nvSpPr>
            <p:spPr bwMode="auto">
              <a:xfrm>
                <a:off x="1313381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EFF7861-2FF7-394D-A8FA-B636A72B26A2}"/>
                  </a:ext>
                </a:extLst>
              </p:cNvPr>
              <p:cNvSpPr/>
              <p:nvPr/>
            </p:nvSpPr>
            <p:spPr bwMode="auto">
              <a:xfrm>
                <a:off x="1416123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10904BF-542F-D34B-9804-D01D3B57A127}"/>
                </a:ext>
              </a:extLst>
            </p:cNvPr>
            <p:cNvGrpSpPr/>
            <p:nvPr/>
          </p:nvGrpSpPr>
          <p:grpSpPr>
            <a:xfrm>
              <a:off x="2331380" y="1765442"/>
              <a:ext cx="409256" cy="309938"/>
              <a:chOff x="1109609" y="1765442"/>
              <a:chExt cx="409256" cy="309938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19CFE44-A780-E64E-8905-F6A1348EFB6F}"/>
                  </a:ext>
                </a:extLst>
              </p:cNvPr>
              <p:cNvSpPr/>
              <p:nvPr/>
            </p:nvSpPr>
            <p:spPr bwMode="auto">
              <a:xfrm>
                <a:off x="1109609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1856A77-F5C1-C749-A29C-F00EF760DA52}"/>
                  </a:ext>
                </a:extLst>
              </p:cNvPr>
              <p:cNvSpPr/>
              <p:nvPr/>
            </p:nvSpPr>
            <p:spPr bwMode="auto">
              <a:xfrm>
                <a:off x="1212351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C678B4E-A5DE-C542-BC53-77E6CD42F00D}"/>
                  </a:ext>
                </a:extLst>
              </p:cNvPr>
              <p:cNvSpPr/>
              <p:nvPr/>
            </p:nvSpPr>
            <p:spPr bwMode="auto">
              <a:xfrm>
                <a:off x="1313381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343474AF-7B49-3648-A677-62D34D81B276}"/>
                  </a:ext>
                </a:extLst>
              </p:cNvPr>
              <p:cNvSpPr/>
              <p:nvPr/>
            </p:nvSpPr>
            <p:spPr bwMode="auto">
              <a:xfrm>
                <a:off x="1416123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264DCD76-60F2-5745-A832-627281B51424}"/>
              </a:ext>
            </a:extLst>
          </p:cNvPr>
          <p:cNvSpPr/>
          <p:nvPr/>
        </p:nvSpPr>
        <p:spPr bwMode="auto">
          <a:xfrm>
            <a:off x="3701099" y="3207983"/>
            <a:ext cx="1170400" cy="121235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Layer 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9B51C6-5107-2F4A-9C22-8C100BC19FD7}"/>
              </a:ext>
            </a:extLst>
          </p:cNvPr>
          <p:cNvSpPr/>
          <p:nvPr/>
        </p:nvSpPr>
        <p:spPr bwMode="auto">
          <a:xfrm>
            <a:off x="3853500" y="3359526"/>
            <a:ext cx="1170400" cy="121235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Layer 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B7BFB9-4F7F-0E4B-AA45-4577C3142C64}"/>
              </a:ext>
            </a:extLst>
          </p:cNvPr>
          <p:cNvSpPr/>
          <p:nvPr/>
        </p:nvSpPr>
        <p:spPr bwMode="auto">
          <a:xfrm>
            <a:off x="4005900" y="3528193"/>
            <a:ext cx="1170400" cy="121235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Layer 3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2F47D62-A2E2-B645-844C-BDF303D111CB}"/>
              </a:ext>
            </a:extLst>
          </p:cNvPr>
          <p:cNvGrpSpPr/>
          <p:nvPr/>
        </p:nvGrpSpPr>
        <p:grpSpPr>
          <a:xfrm>
            <a:off x="3826097" y="5056474"/>
            <a:ext cx="1631027" cy="309938"/>
            <a:chOff x="1109609" y="1765442"/>
            <a:chExt cx="1631027" cy="30993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FF434D0-33A3-C948-AB12-EE8E0251C0F9}"/>
                </a:ext>
              </a:extLst>
            </p:cNvPr>
            <p:cNvGrpSpPr/>
            <p:nvPr/>
          </p:nvGrpSpPr>
          <p:grpSpPr>
            <a:xfrm>
              <a:off x="1109609" y="1765442"/>
              <a:ext cx="409256" cy="309938"/>
              <a:chOff x="1109609" y="1765442"/>
              <a:chExt cx="409256" cy="309938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A01459E3-AF51-DF41-B8D9-19C2BE2C90C1}"/>
                  </a:ext>
                </a:extLst>
              </p:cNvPr>
              <p:cNvSpPr/>
              <p:nvPr/>
            </p:nvSpPr>
            <p:spPr bwMode="auto">
              <a:xfrm>
                <a:off x="1109609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42EC36F-7F07-154D-9AC5-A6A1BFA3A627}"/>
                  </a:ext>
                </a:extLst>
              </p:cNvPr>
              <p:cNvSpPr/>
              <p:nvPr/>
            </p:nvSpPr>
            <p:spPr bwMode="auto">
              <a:xfrm>
                <a:off x="1212351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F8F69D6-3D49-5D4D-9126-B4BDA7BA4F30}"/>
                  </a:ext>
                </a:extLst>
              </p:cNvPr>
              <p:cNvSpPr/>
              <p:nvPr/>
            </p:nvSpPr>
            <p:spPr bwMode="auto">
              <a:xfrm>
                <a:off x="1313381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DAFCC9-236B-674E-8A27-DE601BCF2B08}"/>
                  </a:ext>
                </a:extLst>
              </p:cNvPr>
              <p:cNvSpPr/>
              <p:nvPr/>
            </p:nvSpPr>
            <p:spPr bwMode="auto">
              <a:xfrm>
                <a:off x="1416123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531C05A-AC92-E445-80E5-EE93D99817B8}"/>
                </a:ext>
              </a:extLst>
            </p:cNvPr>
            <p:cNvGrpSpPr/>
            <p:nvPr/>
          </p:nvGrpSpPr>
          <p:grpSpPr>
            <a:xfrm>
              <a:off x="1517153" y="1765442"/>
              <a:ext cx="409256" cy="309938"/>
              <a:chOff x="1109609" y="1765442"/>
              <a:chExt cx="409256" cy="309938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98A97473-F581-994A-824C-7B29A6669CC3}"/>
                  </a:ext>
                </a:extLst>
              </p:cNvPr>
              <p:cNvSpPr/>
              <p:nvPr/>
            </p:nvSpPr>
            <p:spPr bwMode="auto">
              <a:xfrm>
                <a:off x="1109609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34019DEE-768D-E74C-92B4-6CAC1B45A08F}"/>
                  </a:ext>
                </a:extLst>
              </p:cNvPr>
              <p:cNvSpPr/>
              <p:nvPr/>
            </p:nvSpPr>
            <p:spPr bwMode="auto">
              <a:xfrm>
                <a:off x="1212351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7E87834-F037-0046-90B7-BD1F61710315}"/>
                  </a:ext>
                </a:extLst>
              </p:cNvPr>
              <p:cNvSpPr/>
              <p:nvPr/>
            </p:nvSpPr>
            <p:spPr bwMode="auto">
              <a:xfrm>
                <a:off x="1313381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7FA8D16-FE2E-9949-9B0C-A35148DC97CD}"/>
                  </a:ext>
                </a:extLst>
              </p:cNvPr>
              <p:cNvSpPr/>
              <p:nvPr/>
            </p:nvSpPr>
            <p:spPr bwMode="auto">
              <a:xfrm>
                <a:off x="1416123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AC4B7E0-96CC-5B44-BE82-000F9B05D154}"/>
                </a:ext>
              </a:extLst>
            </p:cNvPr>
            <p:cNvGrpSpPr/>
            <p:nvPr/>
          </p:nvGrpSpPr>
          <p:grpSpPr>
            <a:xfrm>
              <a:off x="1924697" y="1765442"/>
              <a:ext cx="409256" cy="309938"/>
              <a:chOff x="1109609" y="1765442"/>
              <a:chExt cx="409256" cy="309938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4A42184E-4F1F-F54D-B14C-72D6E724F749}"/>
                  </a:ext>
                </a:extLst>
              </p:cNvPr>
              <p:cNvSpPr/>
              <p:nvPr/>
            </p:nvSpPr>
            <p:spPr bwMode="auto">
              <a:xfrm>
                <a:off x="1109609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6D970C7F-6111-4F47-9513-368513BD3177}"/>
                  </a:ext>
                </a:extLst>
              </p:cNvPr>
              <p:cNvSpPr/>
              <p:nvPr/>
            </p:nvSpPr>
            <p:spPr bwMode="auto">
              <a:xfrm>
                <a:off x="1212351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A8CF068-910D-6D44-9917-B00235A35141}"/>
                  </a:ext>
                </a:extLst>
              </p:cNvPr>
              <p:cNvSpPr/>
              <p:nvPr/>
            </p:nvSpPr>
            <p:spPr bwMode="auto">
              <a:xfrm>
                <a:off x="1313381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B9E6D39-7076-734E-B101-81BC5580CCBC}"/>
                  </a:ext>
                </a:extLst>
              </p:cNvPr>
              <p:cNvSpPr/>
              <p:nvPr/>
            </p:nvSpPr>
            <p:spPr bwMode="auto">
              <a:xfrm>
                <a:off x="1416123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D520D95-5223-E34C-BD62-19C3003D9CD7}"/>
                </a:ext>
              </a:extLst>
            </p:cNvPr>
            <p:cNvGrpSpPr/>
            <p:nvPr/>
          </p:nvGrpSpPr>
          <p:grpSpPr>
            <a:xfrm>
              <a:off x="2331380" y="1765442"/>
              <a:ext cx="409256" cy="309938"/>
              <a:chOff x="1109609" y="1765442"/>
              <a:chExt cx="409256" cy="309938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44DEF3A-7583-C648-9EA5-8F9C435DC7A6}"/>
                  </a:ext>
                </a:extLst>
              </p:cNvPr>
              <p:cNvSpPr/>
              <p:nvPr/>
            </p:nvSpPr>
            <p:spPr bwMode="auto">
              <a:xfrm>
                <a:off x="1109609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0181B42-69F6-C945-BBF1-3BF66F4DC33D}"/>
                  </a:ext>
                </a:extLst>
              </p:cNvPr>
              <p:cNvSpPr/>
              <p:nvPr/>
            </p:nvSpPr>
            <p:spPr bwMode="auto">
              <a:xfrm>
                <a:off x="1212351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EA95D1B-98E4-154E-8246-B6F1D419C187}"/>
                  </a:ext>
                </a:extLst>
              </p:cNvPr>
              <p:cNvSpPr/>
              <p:nvPr/>
            </p:nvSpPr>
            <p:spPr bwMode="auto">
              <a:xfrm>
                <a:off x="1313381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D0397D40-78DD-4440-9BD0-68404456CC4D}"/>
                  </a:ext>
                </a:extLst>
              </p:cNvPr>
              <p:cNvSpPr/>
              <p:nvPr/>
            </p:nvSpPr>
            <p:spPr bwMode="auto">
              <a:xfrm>
                <a:off x="1416123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</p:grp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B0E041FC-4A64-6B48-B3EE-FB115B246033}"/>
              </a:ext>
            </a:extLst>
          </p:cNvPr>
          <p:cNvCxnSpPr>
            <a:stCxn id="14" idx="3"/>
            <a:endCxn id="27" idx="0"/>
          </p:cNvCxnSpPr>
          <p:nvPr/>
        </p:nvCxnSpPr>
        <p:spPr bwMode="auto">
          <a:xfrm flipH="1">
            <a:off x="4286299" y="2655747"/>
            <a:ext cx="509425" cy="552236"/>
          </a:xfrm>
          <a:prstGeom prst="bentConnector4">
            <a:avLst>
              <a:gd name="adj1" fmla="val -44874"/>
              <a:gd name="adj2" fmla="val 63953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DDB4940E-804E-1043-9B7A-A8B7D1909900}"/>
              </a:ext>
            </a:extLst>
          </p:cNvPr>
          <p:cNvCxnSpPr>
            <a:stCxn id="29" idx="2"/>
            <a:endCxn id="47" idx="1"/>
          </p:cNvCxnSpPr>
          <p:nvPr/>
        </p:nvCxnSpPr>
        <p:spPr bwMode="auto">
          <a:xfrm rot="5400000">
            <a:off x="3972721" y="4593921"/>
            <a:ext cx="471756" cy="765003"/>
          </a:xfrm>
          <a:prstGeom prst="bentConnector4">
            <a:avLst>
              <a:gd name="adj1" fmla="val 33666"/>
              <a:gd name="adj2" fmla="val 129882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01EA8921-1020-A644-B370-E87C4F6C40F0}"/>
              </a:ext>
            </a:extLst>
          </p:cNvPr>
          <p:cNvSpPr txBox="1"/>
          <p:nvPr/>
        </p:nvSpPr>
        <p:spPr>
          <a:xfrm>
            <a:off x="2974634" y="3611148"/>
            <a:ext cx="712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Loop Based</a:t>
            </a:r>
          </a:p>
        </p:txBody>
      </p:sp>
      <p:sp>
        <p:nvSpPr>
          <p:cNvPr id="54" name="Curved Down Arrow 53">
            <a:extLst>
              <a:ext uri="{FF2B5EF4-FFF2-40B4-BE49-F238E27FC236}">
                <a16:creationId xmlns:a16="http://schemas.microsoft.com/office/drawing/2014/main" id="{ED7E4CEA-1979-1144-88DE-2A018248C9EC}"/>
              </a:ext>
            </a:extLst>
          </p:cNvPr>
          <p:cNvSpPr/>
          <p:nvPr/>
        </p:nvSpPr>
        <p:spPr bwMode="auto">
          <a:xfrm>
            <a:off x="3062006" y="3297986"/>
            <a:ext cx="549487" cy="302887"/>
          </a:xfrm>
          <a:prstGeom prst="curved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5" name="Curved Down Arrow 54">
            <a:extLst>
              <a:ext uri="{FF2B5EF4-FFF2-40B4-BE49-F238E27FC236}">
                <a16:creationId xmlns:a16="http://schemas.microsoft.com/office/drawing/2014/main" id="{EF9F2455-2F83-5A4C-AC0C-97DA23AE5F4B}"/>
              </a:ext>
            </a:extLst>
          </p:cNvPr>
          <p:cNvSpPr/>
          <p:nvPr/>
        </p:nvSpPr>
        <p:spPr bwMode="auto">
          <a:xfrm rot="10800000">
            <a:off x="3044066" y="4196017"/>
            <a:ext cx="549487" cy="302887"/>
          </a:xfrm>
          <a:prstGeom prst="curvedDownArrow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7464F25-F5C3-904B-87F1-EB36D99BAC1C}"/>
              </a:ext>
            </a:extLst>
          </p:cNvPr>
          <p:cNvSpPr txBox="1"/>
          <p:nvPr/>
        </p:nvSpPr>
        <p:spPr>
          <a:xfrm>
            <a:off x="2895600" y="2291192"/>
            <a:ext cx="21283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EVPS Stream Buffer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C3E4C34-79C7-8442-81BF-D304E7CEBE73}"/>
              </a:ext>
            </a:extLst>
          </p:cNvPr>
          <p:cNvSpPr txBox="1"/>
          <p:nvPr/>
        </p:nvSpPr>
        <p:spPr>
          <a:xfrm>
            <a:off x="3611493" y="5331341"/>
            <a:ext cx="21283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Final Histogram (features)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30E5A1B-4CDF-7B4B-9F3D-3A82BF935A86}"/>
              </a:ext>
            </a:extLst>
          </p:cNvPr>
          <p:cNvSpPr txBox="1"/>
          <p:nvPr/>
        </p:nvSpPr>
        <p:spPr>
          <a:xfrm>
            <a:off x="2831839" y="1846089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Loop-Based Design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02BBABD-5C80-E144-9FCB-D312077B18E3}"/>
              </a:ext>
            </a:extLst>
          </p:cNvPr>
          <p:cNvCxnSpPr/>
          <p:nvPr/>
        </p:nvCxnSpPr>
        <p:spPr bwMode="auto">
          <a:xfrm>
            <a:off x="2865893" y="2899145"/>
            <a:ext cx="2774876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F758B24-6362-3C41-9D0E-F83E9AF8853F}"/>
              </a:ext>
            </a:extLst>
          </p:cNvPr>
          <p:cNvCxnSpPr/>
          <p:nvPr/>
        </p:nvCxnSpPr>
        <p:spPr bwMode="auto">
          <a:xfrm>
            <a:off x="2865893" y="4967430"/>
            <a:ext cx="2774876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3CCDD6F9-8918-0C47-9E69-565010480BE0}"/>
              </a:ext>
            </a:extLst>
          </p:cNvPr>
          <p:cNvSpPr txBox="1"/>
          <p:nvPr/>
        </p:nvSpPr>
        <p:spPr>
          <a:xfrm>
            <a:off x="5051951" y="2875932"/>
            <a:ext cx="63091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dirty="0"/>
              <a:t>Kernel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E846B28-8A64-A242-A39F-345F86900E50}"/>
              </a:ext>
            </a:extLst>
          </p:cNvPr>
          <p:cNvSpPr txBox="1"/>
          <p:nvPr/>
        </p:nvSpPr>
        <p:spPr>
          <a:xfrm>
            <a:off x="5051951" y="2315654"/>
            <a:ext cx="63091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dirty="0"/>
              <a:t>DDR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4AE60B5-8549-F243-BD9C-FA5E61BD1F64}"/>
              </a:ext>
            </a:extLst>
          </p:cNvPr>
          <p:cNvSpPr txBox="1"/>
          <p:nvPr/>
        </p:nvSpPr>
        <p:spPr>
          <a:xfrm>
            <a:off x="2724241" y="4961362"/>
            <a:ext cx="63091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dirty="0"/>
              <a:t>DDR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6541E05-9892-774E-962B-0ED7D37DBAAC}"/>
              </a:ext>
            </a:extLst>
          </p:cNvPr>
          <p:cNvSpPr txBox="1"/>
          <p:nvPr/>
        </p:nvSpPr>
        <p:spPr>
          <a:xfrm>
            <a:off x="769165" y="5702474"/>
            <a:ext cx="7605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*Closest representation to software (let the tools figure it out)</a:t>
            </a:r>
          </a:p>
        </p:txBody>
      </p:sp>
    </p:spTree>
    <p:extLst>
      <p:ext uri="{BB962C8B-B14F-4D97-AF65-F5344CB8AC3E}">
        <p14:creationId xmlns:p14="http://schemas.microsoft.com/office/powerpoint/2010/main" val="18119064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51C19-F399-3645-ADEA-1D88AE04C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5BB10-DA96-8B4B-9D0B-6EC73D351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Verbose single-kernel design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D45F4-48C6-A044-87FC-101621B997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DB180-F93F-440A-8193-8CC661418732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C13BAD-18CC-FD4F-A5A5-5323F676EB3D}"/>
              </a:ext>
            </a:extLst>
          </p:cNvPr>
          <p:cNvSpPr/>
          <p:nvPr/>
        </p:nvSpPr>
        <p:spPr bwMode="auto">
          <a:xfrm>
            <a:off x="1228408" y="2155150"/>
            <a:ext cx="6687184" cy="328773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86A03D-AFF6-5A4A-9E54-EBC884A09973}"/>
              </a:ext>
            </a:extLst>
          </p:cNvPr>
          <p:cNvGrpSpPr/>
          <p:nvPr/>
        </p:nvGrpSpPr>
        <p:grpSpPr>
          <a:xfrm>
            <a:off x="1527212" y="2338372"/>
            <a:ext cx="1631027" cy="309938"/>
            <a:chOff x="1109609" y="1765442"/>
            <a:chExt cx="1631027" cy="30993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9C31D5E-69CE-1241-B1E2-1C941839D434}"/>
                </a:ext>
              </a:extLst>
            </p:cNvPr>
            <p:cNvGrpSpPr/>
            <p:nvPr/>
          </p:nvGrpSpPr>
          <p:grpSpPr>
            <a:xfrm>
              <a:off x="1109609" y="1765442"/>
              <a:ext cx="409256" cy="309938"/>
              <a:chOff x="1109609" y="1765442"/>
              <a:chExt cx="409256" cy="309938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71BDDED-B013-C044-BDB7-A7735BCC6C05}"/>
                  </a:ext>
                </a:extLst>
              </p:cNvPr>
              <p:cNvSpPr/>
              <p:nvPr/>
            </p:nvSpPr>
            <p:spPr bwMode="auto">
              <a:xfrm>
                <a:off x="1109609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83C36AE-89F6-8C49-9407-EE01AE20E94B}"/>
                  </a:ext>
                </a:extLst>
              </p:cNvPr>
              <p:cNvSpPr/>
              <p:nvPr/>
            </p:nvSpPr>
            <p:spPr bwMode="auto">
              <a:xfrm>
                <a:off x="1212351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BF120AD-4345-B645-941A-E01206BCFEB2}"/>
                  </a:ext>
                </a:extLst>
              </p:cNvPr>
              <p:cNvSpPr/>
              <p:nvPr/>
            </p:nvSpPr>
            <p:spPr bwMode="auto">
              <a:xfrm>
                <a:off x="1313381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6D2B896B-9741-2D4D-B18B-27BDFFBB92AA}"/>
                  </a:ext>
                </a:extLst>
              </p:cNvPr>
              <p:cNvSpPr/>
              <p:nvPr/>
            </p:nvSpPr>
            <p:spPr bwMode="auto">
              <a:xfrm>
                <a:off x="1416123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CD928A5-8998-6C41-8A30-756716F43500}"/>
                </a:ext>
              </a:extLst>
            </p:cNvPr>
            <p:cNvGrpSpPr/>
            <p:nvPr/>
          </p:nvGrpSpPr>
          <p:grpSpPr>
            <a:xfrm>
              <a:off x="1517153" y="1765442"/>
              <a:ext cx="409256" cy="309938"/>
              <a:chOff x="1109609" y="1765442"/>
              <a:chExt cx="409256" cy="309938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F380C69-241A-974D-8143-52857C34834D}"/>
                  </a:ext>
                </a:extLst>
              </p:cNvPr>
              <p:cNvSpPr/>
              <p:nvPr/>
            </p:nvSpPr>
            <p:spPr bwMode="auto">
              <a:xfrm>
                <a:off x="1109609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01236E6-BA38-104D-AD16-2880204A4C42}"/>
                  </a:ext>
                </a:extLst>
              </p:cNvPr>
              <p:cNvSpPr/>
              <p:nvPr/>
            </p:nvSpPr>
            <p:spPr bwMode="auto">
              <a:xfrm>
                <a:off x="1212351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75CB0D9-6672-F24F-9F04-632AAF016505}"/>
                  </a:ext>
                </a:extLst>
              </p:cNvPr>
              <p:cNvSpPr/>
              <p:nvPr/>
            </p:nvSpPr>
            <p:spPr bwMode="auto">
              <a:xfrm>
                <a:off x="1313381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3FA89C4-FBDF-2747-AFB1-070BEAB34CA0}"/>
                  </a:ext>
                </a:extLst>
              </p:cNvPr>
              <p:cNvSpPr/>
              <p:nvPr/>
            </p:nvSpPr>
            <p:spPr bwMode="auto">
              <a:xfrm>
                <a:off x="1416123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19C6162-30F1-3947-A3DE-D0FCC22FD946}"/>
                </a:ext>
              </a:extLst>
            </p:cNvPr>
            <p:cNvGrpSpPr/>
            <p:nvPr/>
          </p:nvGrpSpPr>
          <p:grpSpPr>
            <a:xfrm>
              <a:off x="1924697" y="1765442"/>
              <a:ext cx="409256" cy="309938"/>
              <a:chOff x="1109609" y="1765442"/>
              <a:chExt cx="409256" cy="309938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0753612-FA83-7247-8AE8-707387DD699E}"/>
                  </a:ext>
                </a:extLst>
              </p:cNvPr>
              <p:cNvSpPr/>
              <p:nvPr/>
            </p:nvSpPr>
            <p:spPr bwMode="auto">
              <a:xfrm>
                <a:off x="1109609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D1CB1B8-EDCB-F041-8EEF-ABC0EA096FD1}"/>
                  </a:ext>
                </a:extLst>
              </p:cNvPr>
              <p:cNvSpPr/>
              <p:nvPr/>
            </p:nvSpPr>
            <p:spPr bwMode="auto">
              <a:xfrm>
                <a:off x="1212351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D98FD71-03E2-2446-A53D-CCF05613BEBC}"/>
                  </a:ext>
                </a:extLst>
              </p:cNvPr>
              <p:cNvSpPr/>
              <p:nvPr/>
            </p:nvSpPr>
            <p:spPr bwMode="auto">
              <a:xfrm>
                <a:off x="1313381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5426C1E-2F5F-F84A-BC25-1BFE5EA0967A}"/>
                  </a:ext>
                </a:extLst>
              </p:cNvPr>
              <p:cNvSpPr/>
              <p:nvPr/>
            </p:nvSpPr>
            <p:spPr bwMode="auto">
              <a:xfrm>
                <a:off x="1416123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FBDE785-3F90-A74C-8C15-90083B904F8F}"/>
                </a:ext>
              </a:extLst>
            </p:cNvPr>
            <p:cNvGrpSpPr/>
            <p:nvPr/>
          </p:nvGrpSpPr>
          <p:grpSpPr>
            <a:xfrm>
              <a:off x="2331380" y="1765442"/>
              <a:ext cx="409256" cy="309938"/>
              <a:chOff x="1109609" y="1765442"/>
              <a:chExt cx="409256" cy="309938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FE9F66B-67FE-7746-A499-35574E74421B}"/>
                  </a:ext>
                </a:extLst>
              </p:cNvPr>
              <p:cNvSpPr/>
              <p:nvPr/>
            </p:nvSpPr>
            <p:spPr bwMode="auto">
              <a:xfrm>
                <a:off x="1109609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5157145-7BCE-7D48-B3C2-3B844B0FF617}"/>
                  </a:ext>
                </a:extLst>
              </p:cNvPr>
              <p:cNvSpPr/>
              <p:nvPr/>
            </p:nvSpPr>
            <p:spPr bwMode="auto">
              <a:xfrm>
                <a:off x="1212351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8AE2CC6-802A-A146-B9F4-AC5790023FD5}"/>
                  </a:ext>
                </a:extLst>
              </p:cNvPr>
              <p:cNvSpPr/>
              <p:nvPr/>
            </p:nvSpPr>
            <p:spPr bwMode="auto">
              <a:xfrm>
                <a:off x="1313381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2C4A3D2-C26D-3544-BCAF-19AF274EBFF0}"/>
                  </a:ext>
                </a:extLst>
              </p:cNvPr>
              <p:cNvSpPr/>
              <p:nvPr/>
            </p:nvSpPr>
            <p:spPr bwMode="auto">
              <a:xfrm>
                <a:off x="1416123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F1FE27D3-9E68-DF47-92D5-EB57118D2CD6}"/>
              </a:ext>
            </a:extLst>
          </p:cNvPr>
          <p:cNvSpPr/>
          <p:nvPr/>
        </p:nvSpPr>
        <p:spPr bwMode="auto">
          <a:xfrm>
            <a:off x="2063614" y="3044721"/>
            <a:ext cx="1170400" cy="121235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Layer 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205B7A1-49FB-2640-91C9-176FF537BC4E}"/>
              </a:ext>
            </a:extLst>
          </p:cNvPr>
          <p:cNvSpPr/>
          <p:nvPr/>
        </p:nvSpPr>
        <p:spPr bwMode="auto">
          <a:xfrm>
            <a:off x="4178166" y="3053394"/>
            <a:ext cx="1170400" cy="121235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Layer 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021EF0B-1B05-0849-8CA0-BFD5963A3F84}"/>
              </a:ext>
            </a:extLst>
          </p:cNvPr>
          <p:cNvSpPr/>
          <p:nvPr/>
        </p:nvSpPr>
        <p:spPr bwMode="auto">
          <a:xfrm>
            <a:off x="6291649" y="3044720"/>
            <a:ext cx="1170400" cy="121235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Layer 3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8847C4F-81F7-6E43-BECB-82CA32EA5002}"/>
              </a:ext>
            </a:extLst>
          </p:cNvPr>
          <p:cNvGrpSpPr/>
          <p:nvPr/>
        </p:nvGrpSpPr>
        <p:grpSpPr>
          <a:xfrm>
            <a:off x="5698166" y="4889352"/>
            <a:ext cx="1631027" cy="309938"/>
            <a:chOff x="1109609" y="1765442"/>
            <a:chExt cx="1631027" cy="30993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7CDAD000-3C66-4B4A-AA2E-1D8E3766C55D}"/>
                </a:ext>
              </a:extLst>
            </p:cNvPr>
            <p:cNvGrpSpPr/>
            <p:nvPr/>
          </p:nvGrpSpPr>
          <p:grpSpPr>
            <a:xfrm>
              <a:off x="1109609" y="1765442"/>
              <a:ext cx="409256" cy="309938"/>
              <a:chOff x="1109609" y="1765442"/>
              <a:chExt cx="409256" cy="309938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F8BC2D91-D5C0-CF4F-ADF8-0EE008C76A55}"/>
                  </a:ext>
                </a:extLst>
              </p:cNvPr>
              <p:cNvSpPr/>
              <p:nvPr/>
            </p:nvSpPr>
            <p:spPr bwMode="auto">
              <a:xfrm>
                <a:off x="1109609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DCB43CC-1D43-D24D-94A7-E7A252E4B829}"/>
                  </a:ext>
                </a:extLst>
              </p:cNvPr>
              <p:cNvSpPr/>
              <p:nvPr/>
            </p:nvSpPr>
            <p:spPr bwMode="auto">
              <a:xfrm>
                <a:off x="1212351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95A9EE2-606D-3948-BA4D-F121B004C630}"/>
                  </a:ext>
                </a:extLst>
              </p:cNvPr>
              <p:cNvSpPr/>
              <p:nvPr/>
            </p:nvSpPr>
            <p:spPr bwMode="auto">
              <a:xfrm>
                <a:off x="1313381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5FCA54-C9E5-CC4E-9069-018EA03F124D}"/>
                  </a:ext>
                </a:extLst>
              </p:cNvPr>
              <p:cNvSpPr/>
              <p:nvPr/>
            </p:nvSpPr>
            <p:spPr bwMode="auto">
              <a:xfrm>
                <a:off x="1416123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E228EAF-CE37-C644-B0BB-29DD2555604E}"/>
                </a:ext>
              </a:extLst>
            </p:cNvPr>
            <p:cNvGrpSpPr/>
            <p:nvPr/>
          </p:nvGrpSpPr>
          <p:grpSpPr>
            <a:xfrm>
              <a:off x="1517153" y="1765442"/>
              <a:ext cx="409256" cy="309938"/>
              <a:chOff x="1109609" y="1765442"/>
              <a:chExt cx="409256" cy="309938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3F8BAA9-7E05-8D4D-8B3F-B8569CB62117}"/>
                  </a:ext>
                </a:extLst>
              </p:cNvPr>
              <p:cNvSpPr/>
              <p:nvPr/>
            </p:nvSpPr>
            <p:spPr bwMode="auto">
              <a:xfrm>
                <a:off x="1109609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9DEF986-2983-1145-A79B-CFBD94BB8A53}"/>
                  </a:ext>
                </a:extLst>
              </p:cNvPr>
              <p:cNvSpPr/>
              <p:nvPr/>
            </p:nvSpPr>
            <p:spPr bwMode="auto">
              <a:xfrm>
                <a:off x="1212351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1BF2670-98B4-2A46-9B1A-20EEFEC8C148}"/>
                  </a:ext>
                </a:extLst>
              </p:cNvPr>
              <p:cNvSpPr/>
              <p:nvPr/>
            </p:nvSpPr>
            <p:spPr bwMode="auto">
              <a:xfrm>
                <a:off x="1313381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367E4575-F991-2B42-8BC4-68AC1D898871}"/>
                  </a:ext>
                </a:extLst>
              </p:cNvPr>
              <p:cNvSpPr/>
              <p:nvPr/>
            </p:nvSpPr>
            <p:spPr bwMode="auto">
              <a:xfrm>
                <a:off x="1416123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EF9BE3E-CE62-3C43-9FDB-62CCB787DAD2}"/>
                </a:ext>
              </a:extLst>
            </p:cNvPr>
            <p:cNvGrpSpPr/>
            <p:nvPr/>
          </p:nvGrpSpPr>
          <p:grpSpPr>
            <a:xfrm>
              <a:off x="1924697" y="1765442"/>
              <a:ext cx="409256" cy="309938"/>
              <a:chOff x="1109609" y="1765442"/>
              <a:chExt cx="409256" cy="309938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3C1C182-E65E-F447-8085-340BD4BD9F2F}"/>
                  </a:ext>
                </a:extLst>
              </p:cNvPr>
              <p:cNvSpPr/>
              <p:nvPr/>
            </p:nvSpPr>
            <p:spPr bwMode="auto">
              <a:xfrm>
                <a:off x="1109609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9299D3E-95D2-F04C-ABA5-3108A5D9BC55}"/>
                  </a:ext>
                </a:extLst>
              </p:cNvPr>
              <p:cNvSpPr/>
              <p:nvPr/>
            </p:nvSpPr>
            <p:spPr bwMode="auto">
              <a:xfrm>
                <a:off x="1212351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62BAFB8-8596-B441-A21A-D6310119D95A}"/>
                  </a:ext>
                </a:extLst>
              </p:cNvPr>
              <p:cNvSpPr/>
              <p:nvPr/>
            </p:nvSpPr>
            <p:spPr bwMode="auto">
              <a:xfrm>
                <a:off x="1313381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D7A3F7A-9941-EC4F-AB17-0A05F621F525}"/>
                  </a:ext>
                </a:extLst>
              </p:cNvPr>
              <p:cNvSpPr/>
              <p:nvPr/>
            </p:nvSpPr>
            <p:spPr bwMode="auto">
              <a:xfrm>
                <a:off x="1416123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6A6157B-46DD-5B4C-A05B-62B8B0B38C3F}"/>
                </a:ext>
              </a:extLst>
            </p:cNvPr>
            <p:cNvGrpSpPr/>
            <p:nvPr/>
          </p:nvGrpSpPr>
          <p:grpSpPr>
            <a:xfrm>
              <a:off x="2331380" y="1765442"/>
              <a:ext cx="409256" cy="309938"/>
              <a:chOff x="1109609" y="1765442"/>
              <a:chExt cx="409256" cy="309938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C403E2E-1AC9-9C4C-98AA-E6112F92905F}"/>
                  </a:ext>
                </a:extLst>
              </p:cNvPr>
              <p:cNvSpPr/>
              <p:nvPr/>
            </p:nvSpPr>
            <p:spPr bwMode="auto">
              <a:xfrm>
                <a:off x="1109609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5502A67-5A45-3743-AE3C-471D171C6CF1}"/>
                  </a:ext>
                </a:extLst>
              </p:cNvPr>
              <p:cNvSpPr/>
              <p:nvPr/>
            </p:nvSpPr>
            <p:spPr bwMode="auto">
              <a:xfrm>
                <a:off x="1212351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01E3CAE-B815-4547-931F-C5A7D3E9C571}"/>
                  </a:ext>
                </a:extLst>
              </p:cNvPr>
              <p:cNvSpPr/>
              <p:nvPr/>
            </p:nvSpPr>
            <p:spPr bwMode="auto">
              <a:xfrm>
                <a:off x="1313381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02D0C75-0226-7243-9050-7734D28F5C4C}"/>
                  </a:ext>
                </a:extLst>
              </p:cNvPr>
              <p:cNvSpPr/>
              <p:nvPr/>
            </p:nvSpPr>
            <p:spPr bwMode="auto">
              <a:xfrm>
                <a:off x="1416123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</p:grp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1AC1CC13-FC35-2F4A-A4EE-F90B43E05E25}"/>
              </a:ext>
            </a:extLst>
          </p:cNvPr>
          <p:cNvCxnSpPr>
            <a:stCxn id="14" idx="3"/>
            <a:endCxn id="27" idx="0"/>
          </p:cNvCxnSpPr>
          <p:nvPr/>
        </p:nvCxnSpPr>
        <p:spPr bwMode="auto">
          <a:xfrm flipH="1">
            <a:off x="2648814" y="2492485"/>
            <a:ext cx="509425" cy="552236"/>
          </a:xfrm>
          <a:prstGeom prst="bentConnector4">
            <a:avLst>
              <a:gd name="adj1" fmla="val -44874"/>
              <a:gd name="adj2" fmla="val 63953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AB5AD4DA-B09B-2E4C-9865-B3E7FCB40300}"/>
              </a:ext>
            </a:extLst>
          </p:cNvPr>
          <p:cNvCxnSpPr>
            <a:stCxn id="29" idx="2"/>
            <a:endCxn id="47" idx="1"/>
          </p:cNvCxnSpPr>
          <p:nvPr/>
        </p:nvCxnSpPr>
        <p:spPr bwMode="auto">
          <a:xfrm rot="5400000">
            <a:off x="5893455" y="4061783"/>
            <a:ext cx="788107" cy="1178683"/>
          </a:xfrm>
          <a:prstGeom prst="bentConnector4">
            <a:avLst>
              <a:gd name="adj1" fmla="val 40223"/>
              <a:gd name="adj2" fmla="val 119395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59088E42-D03B-9D49-B0EA-9608A30DA7EA}"/>
              </a:ext>
            </a:extLst>
          </p:cNvPr>
          <p:cNvSpPr txBox="1"/>
          <p:nvPr/>
        </p:nvSpPr>
        <p:spPr>
          <a:xfrm>
            <a:off x="1258115" y="2127930"/>
            <a:ext cx="21283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EVPS Stream Buffer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6EB17C-68D9-C547-8929-D626631CE538}"/>
              </a:ext>
            </a:extLst>
          </p:cNvPr>
          <p:cNvSpPr txBox="1"/>
          <p:nvPr/>
        </p:nvSpPr>
        <p:spPr>
          <a:xfrm>
            <a:off x="5524723" y="5193626"/>
            <a:ext cx="21283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Final Histogram (features)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E599A17-06B7-514D-B939-B4A09FC61A9D}"/>
              </a:ext>
            </a:extLst>
          </p:cNvPr>
          <p:cNvCxnSpPr>
            <a:cxnSpLocks/>
          </p:cNvCxnSpPr>
          <p:nvPr/>
        </p:nvCxnSpPr>
        <p:spPr bwMode="auto">
          <a:xfrm>
            <a:off x="1228408" y="2735883"/>
            <a:ext cx="6687184" cy="3272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592A301-AB57-224B-8545-32EEBEA12DA4}"/>
              </a:ext>
            </a:extLst>
          </p:cNvPr>
          <p:cNvCxnSpPr>
            <a:cxnSpLocks/>
          </p:cNvCxnSpPr>
          <p:nvPr/>
        </p:nvCxnSpPr>
        <p:spPr bwMode="auto">
          <a:xfrm flipV="1">
            <a:off x="1228408" y="4692594"/>
            <a:ext cx="6748235" cy="606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FBBFE0F-A5F4-C64D-8447-BF3064899043}"/>
              </a:ext>
            </a:extLst>
          </p:cNvPr>
          <p:cNvSpPr txBox="1"/>
          <p:nvPr/>
        </p:nvSpPr>
        <p:spPr>
          <a:xfrm>
            <a:off x="7376238" y="2735883"/>
            <a:ext cx="63091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dirty="0"/>
              <a:t>Kernel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D96BB8F-88C9-8347-8B7D-E26A50AF9EAD}"/>
              </a:ext>
            </a:extLst>
          </p:cNvPr>
          <p:cNvSpPr txBox="1"/>
          <p:nvPr/>
        </p:nvSpPr>
        <p:spPr>
          <a:xfrm>
            <a:off x="7354629" y="2159786"/>
            <a:ext cx="63091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dirty="0"/>
              <a:t>DDR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AC443BB-4F81-684C-AE0B-22FE4C985BCC}"/>
              </a:ext>
            </a:extLst>
          </p:cNvPr>
          <p:cNvSpPr txBox="1"/>
          <p:nvPr/>
        </p:nvSpPr>
        <p:spPr>
          <a:xfrm>
            <a:off x="1086756" y="4798100"/>
            <a:ext cx="63091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dirty="0"/>
              <a:t>DDR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B398DEF-5F9C-5642-9F46-5F2CF5066371}"/>
              </a:ext>
            </a:extLst>
          </p:cNvPr>
          <p:cNvCxnSpPr>
            <a:stCxn id="27" idx="3"/>
            <a:endCxn id="28" idx="1"/>
          </p:cNvCxnSpPr>
          <p:nvPr/>
        </p:nvCxnSpPr>
        <p:spPr bwMode="auto">
          <a:xfrm>
            <a:off x="3234014" y="3650897"/>
            <a:ext cx="944152" cy="867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00304990-0A65-B64D-807A-B1D7D924567A}"/>
              </a:ext>
            </a:extLst>
          </p:cNvPr>
          <p:cNvCxnSpPr>
            <a:stCxn id="28" idx="3"/>
            <a:endCxn id="29" idx="1"/>
          </p:cNvCxnSpPr>
          <p:nvPr/>
        </p:nvCxnSpPr>
        <p:spPr bwMode="auto">
          <a:xfrm flipV="1">
            <a:off x="5348566" y="3650896"/>
            <a:ext cx="943083" cy="867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74776090-BC8C-8E47-BFB2-049B51111686}"/>
              </a:ext>
            </a:extLst>
          </p:cNvPr>
          <p:cNvSpPr txBox="1"/>
          <p:nvPr/>
        </p:nvSpPr>
        <p:spPr>
          <a:xfrm>
            <a:off x="769165" y="5539285"/>
            <a:ext cx="7605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*Monolithic kernel makes </a:t>
            </a:r>
            <a:r>
              <a:rPr lang="en-US" sz="1600" b="1" dirty="0"/>
              <a:t>data transfer between layers simple</a:t>
            </a:r>
            <a:r>
              <a:rPr lang="en-US" sz="1600" dirty="0"/>
              <a:t>, forces specific HW architecture. </a:t>
            </a:r>
            <a:r>
              <a:rPr lang="en-US" sz="1600" b="1" dirty="0"/>
              <a:t>Layer 1 (smaller) is limited in performance </a:t>
            </a:r>
            <a:r>
              <a:rPr lang="en-US" sz="1600" dirty="0"/>
              <a:t>by Layer 3 </a:t>
            </a:r>
          </a:p>
        </p:txBody>
      </p:sp>
    </p:spTree>
    <p:extLst>
      <p:ext uri="{BB962C8B-B14F-4D97-AF65-F5344CB8AC3E}">
        <p14:creationId xmlns:p14="http://schemas.microsoft.com/office/powerpoint/2010/main" val="2869242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51C19-F399-3645-ADEA-1D88AE04C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5BB10-DA96-8B4B-9D0B-6EC73D351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Multi-kernel design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D45F4-48C6-A044-87FC-101621B997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DB180-F93F-440A-8193-8CC661418732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AD5830-1BC1-5F41-8BFD-6675495C6F1A}"/>
              </a:ext>
            </a:extLst>
          </p:cNvPr>
          <p:cNvSpPr/>
          <p:nvPr/>
        </p:nvSpPr>
        <p:spPr bwMode="auto">
          <a:xfrm>
            <a:off x="1066800" y="2017587"/>
            <a:ext cx="6687184" cy="328773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66E55F-6B36-1142-96FB-C2FC95BD714E}"/>
              </a:ext>
            </a:extLst>
          </p:cNvPr>
          <p:cNvGrpSpPr/>
          <p:nvPr/>
        </p:nvGrpSpPr>
        <p:grpSpPr>
          <a:xfrm>
            <a:off x="1365604" y="2200809"/>
            <a:ext cx="1631027" cy="309938"/>
            <a:chOff x="1109609" y="1765442"/>
            <a:chExt cx="1631027" cy="30993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B61494C-8F80-0F4F-82A2-BB97D69DA416}"/>
                </a:ext>
              </a:extLst>
            </p:cNvPr>
            <p:cNvGrpSpPr/>
            <p:nvPr/>
          </p:nvGrpSpPr>
          <p:grpSpPr>
            <a:xfrm>
              <a:off x="1109609" y="1765442"/>
              <a:ext cx="409256" cy="309938"/>
              <a:chOff x="1109609" y="1765442"/>
              <a:chExt cx="409256" cy="309938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D858110-BDE7-BC4D-B6D8-330774116D40}"/>
                  </a:ext>
                </a:extLst>
              </p:cNvPr>
              <p:cNvSpPr/>
              <p:nvPr/>
            </p:nvSpPr>
            <p:spPr bwMode="auto">
              <a:xfrm>
                <a:off x="1109609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3A08EE2-8FB2-2C4A-957A-4CAEA747C2CA}"/>
                  </a:ext>
                </a:extLst>
              </p:cNvPr>
              <p:cNvSpPr/>
              <p:nvPr/>
            </p:nvSpPr>
            <p:spPr bwMode="auto">
              <a:xfrm>
                <a:off x="1212351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5547AF8-EDD0-2B4C-B7A8-738864C2A697}"/>
                  </a:ext>
                </a:extLst>
              </p:cNvPr>
              <p:cNvSpPr/>
              <p:nvPr/>
            </p:nvSpPr>
            <p:spPr bwMode="auto">
              <a:xfrm>
                <a:off x="1313381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71111906-ABE7-B842-91E3-FC4FD0C76F80}"/>
                  </a:ext>
                </a:extLst>
              </p:cNvPr>
              <p:cNvSpPr/>
              <p:nvPr/>
            </p:nvSpPr>
            <p:spPr bwMode="auto">
              <a:xfrm>
                <a:off x="1416123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4AD600F-D5C9-284D-9FFE-864C4628377D}"/>
                </a:ext>
              </a:extLst>
            </p:cNvPr>
            <p:cNvGrpSpPr/>
            <p:nvPr/>
          </p:nvGrpSpPr>
          <p:grpSpPr>
            <a:xfrm>
              <a:off x="1517153" y="1765442"/>
              <a:ext cx="409256" cy="309938"/>
              <a:chOff x="1109609" y="1765442"/>
              <a:chExt cx="409256" cy="309938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77323A1D-1318-C241-A9A9-9CE2506BDA5D}"/>
                  </a:ext>
                </a:extLst>
              </p:cNvPr>
              <p:cNvSpPr/>
              <p:nvPr/>
            </p:nvSpPr>
            <p:spPr bwMode="auto">
              <a:xfrm>
                <a:off x="1109609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5A9AE68-8CC4-3F43-B297-26E0E3D93527}"/>
                  </a:ext>
                </a:extLst>
              </p:cNvPr>
              <p:cNvSpPr/>
              <p:nvPr/>
            </p:nvSpPr>
            <p:spPr bwMode="auto">
              <a:xfrm>
                <a:off x="1212351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9C3FBD9-816E-0E4E-96BE-BC40D3774E17}"/>
                  </a:ext>
                </a:extLst>
              </p:cNvPr>
              <p:cNvSpPr/>
              <p:nvPr/>
            </p:nvSpPr>
            <p:spPr bwMode="auto">
              <a:xfrm>
                <a:off x="1313381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144859A-406A-B640-9B82-5D245AA0F007}"/>
                  </a:ext>
                </a:extLst>
              </p:cNvPr>
              <p:cNvSpPr/>
              <p:nvPr/>
            </p:nvSpPr>
            <p:spPr bwMode="auto">
              <a:xfrm>
                <a:off x="1416123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CAD9396-F494-B44F-B879-57CDF56CA540}"/>
                </a:ext>
              </a:extLst>
            </p:cNvPr>
            <p:cNvGrpSpPr/>
            <p:nvPr/>
          </p:nvGrpSpPr>
          <p:grpSpPr>
            <a:xfrm>
              <a:off x="1924697" y="1765442"/>
              <a:ext cx="409256" cy="309938"/>
              <a:chOff x="1109609" y="1765442"/>
              <a:chExt cx="409256" cy="309938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DF4DEA0-7499-DA4B-BB1C-E7E77B72B6BB}"/>
                  </a:ext>
                </a:extLst>
              </p:cNvPr>
              <p:cNvSpPr/>
              <p:nvPr/>
            </p:nvSpPr>
            <p:spPr bwMode="auto">
              <a:xfrm>
                <a:off x="1109609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84A388D-BC58-CA4A-A5CF-34B7EEADAD0B}"/>
                  </a:ext>
                </a:extLst>
              </p:cNvPr>
              <p:cNvSpPr/>
              <p:nvPr/>
            </p:nvSpPr>
            <p:spPr bwMode="auto">
              <a:xfrm>
                <a:off x="1212351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24F83A6-E5EB-0149-A1EB-048B868F467B}"/>
                  </a:ext>
                </a:extLst>
              </p:cNvPr>
              <p:cNvSpPr/>
              <p:nvPr/>
            </p:nvSpPr>
            <p:spPr bwMode="auto">
              <a:xfrm>
                <a:off x="1313381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E3E429B-211B-764E-8DE3-3571124390FB}"/>
                  </a:ext>
                </a:extLst>
              </p:cNvPr>
              <p:cNvSpPr/>
              <p:nvPr/>
            </p:nvSpPr>
            <p:spPr bwMode="auto">
              <a:xfrm>
                <a:off x="1416123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DFCE1D8-B5DC-354D-9BEC-AA78F6ED487C}"/>
                </a:ext>
              </a:extLst>
            </p:cNvPr>
            <p:cNvGrpSpPr/>
            <p:nvPr/>
          </p:nvGrpSpPr>
          <p:grpSpPr>
            <a:xfrm>
              <a:off x="2331380" y="1765442"/>
              <a:ext cx="409256" cy="309938"/>
              <a:chOff x="1109609" y="1765442"/>
              <a:chExt cx="409256" cy="309938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AEE90DE-A52A-6F41-B02E-9437AC133226}"/>
                  </a:ext>
                </a:extLst>
              </p:cNvPr>
              <p:cNvSpPr/>
              <p:nvPr/>
            </p:nvSpPr>
            <p:spPr bwMode="auto">
              <a:xfrm>
                <a:off x="1109609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D53620E-9B9D-3941-8A5C-725830A4EB63}"/>
                  </a:ext>
                </a:extLst>
              </p:cNvPr>
              <p:cNvSpPr/>
              <p:nvPr/>
            </p:nvSpPr>
            <p:spPr bwMode="auto">
              <a:xfrm>
                <a:off x="1212351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64B7883-FD6E-6044-97E5-E3ACA3C1D497}"/>
                  </a:ext>
                </a:extLst>
              </p:cNvPr>
              <p:cNvSpPr/>
              <p:nvPr/>
            </p:nvSpPr>
            <p:spPr bwMode="auto">
              <a:xfrm>
                <a:off x="1313381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53F5688-016B-9543-B609-81E6DA1CE045}"/>
                  </a:ext>
                </a:extLst>
              </p:cNvPr>
              <p:cNvSpPr/>
              <p:nvPr/>
            </p:nvSpPr>
            <p:spPr bwMode="auto">
              <a:xfrm>
                <a:off x="1416123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D8DFA5F-C4C7-0A42-9E87-FC9C437EFBCC}"/>
              </a:ext>
            </a:extLst>
          </p:cNvPr>
          <p:cNvSpPr/>
          <p:nvPr/>
        </p:nvSpPr>
        <p:spPr bwMode="auto">
          <a:xfrm>
            <a:off x="1164405" y="2915831"/>
            <a:ext cx="1170400" cy="1212351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Kernel 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3617C7-E5A7-C04E-89A0-BBEE75C45585}"/>
              </a:ext>
            </a:extLst>
          </p:cNvPr>
          <p:cNvSpPr/>
          <p:nvPr/>
        </p:nvSpPr>
        <p:spPr bwMode="auto">
          <a:xfrm>
            <a:off x="3822024" y="2915831"/>
            <a:ext cx="1170400" cy="121235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Kernel 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9B56219-AB35-714E-9331-0AC97DB0C007}"/>
              </a:ext>
            </a:extLst>
          </p:cNvPr>
          <p:cNvSpPr/>
          <p:nvPr/>
        </p:nvSpPr>
        <p:spPr bwMode="auto">
          <a:xfrm>
            <a:off x="6479643" y="2915831"/>
            <a:ext cx="1170400" cy="121235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Kernel 3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1720F2-5F63-C54C-980B-AE61CE3381C4}"/>
              </a:ext>
            </a:extLst>
          </p:cNvPr>
          <p:cNvGrpSpPr/>
          <p:nvPr/>
        </p:nvGrpSpPr>
        <p:grpSpPr>
          <a:xfrm>
            <a:off x="5536558" y="4751789"/>
            <a:ext cx="1631027" cy="309938"/>
            <a:chOff x="5280563" y="4316422"/>
            <a:chExt cx="1631027" cy="309938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625A2C5-7554-CC42-ACB0-60C099E1FAD8}"/>
                </a:ext>
              </a:extLst>
            </p:cNvPr>
            <p:cNvGrpSpPr/>
            <p:nvPr/>
          </p:nvGrpSpPr>
          <p:grpSpPr>
            <a:xfrm>
              <a:off x="5280563" y="4316422"/>
              <a:ext cx="409256" cy="309938"/>
              <a:chOff x="1109609" y="1765442"/>
              <a:chExt cx="409256" cy="309938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DE193BA-34FB-DE46-B37A-684C166C5A76}"/>
                  </a:ext>
                </a:extLst>
              </p:cNvPr>
              <p:cNvSpPr/>
              <p:nvPr/>
            </p:nvSpPr>
            <p:spPr bwMode="auto">
              <a:xfrm>
                <a:off x="1109609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A4731A6-8498-9044-9B8E-1F2DC0F44515}"/>
                  </a:ext>
                </a:extLst>
              </p:cNvPr>
              <p:cNvSpPr/>
              <p:nvPr/>
            </p:nvSpPr>
            <p:spPr bwMode="auto">
              <a:xfrm>
                <a:off x="1212351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BAF9AF1-9E43-B041-AAA4-22D65FEE37A4}"/>
                  </a:ext>
                </a:extLst>
              </p:cNvPr>
              <p:cNvSpPr/>
              <p:nvPr/>
            </p:nvSpPr>
            <p:spPr bwMode="auto">
              <a:xfrm>
                <a:off x="1313381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A3E82B8-611B-9040-9272-C8F4021A891F}"/>
                  </a:ext>
                </a:extLst>
              </p:cNvPr>
              <p:cNvSpPr/>
              <p:nvPr/>
            </p:nvSpPr>
            <p:spPr bwMode="auto">
              <a:xfrm>
                <a:off x="1416123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8B68B198-DA0B-9347-90B3-A88112EFD0FC}"/>
                </a:ext>
              </a:extLst>
            </p:cNvPr>
            <p:cNvGrpSpPr/>
            <p:nvPr/>
          </p:nvGrpSpPr>
          <p:grpSpPr>
            <a:xfrm>
              <a:off x="5688107" y="4316422"/>
              <a:ext cx="409256" cy="309938"/>
              <a:chOff x="1109609" y="1765442"/>
              <a:chExt cx="409256" cy="309938"/>
            </a:xfrm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6DB938D0-6FCA-2F44-BA46-997B57BFA7F0}"/>
                  </a:ext>
                </a:extLst>
              </p:cNvPr>
              <p:cNvSpPr/>
              <p:nvPr/>
            </p:nvSpPr>
            <p:spPr bwMode="auto">
              <a:xfrm>
                <a:off x="1109609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D3638BC-B0D4-7D4E-A368-6DA3BCA841B0}"/>
                  </a:ext>
                </a:extLst>
              </p:cNvPr>
              <p:cNvSpPr/>
              <p:nvPr/>
            </p:nvSpPr>
            <p:spPr bwMode="auto">
              <a:xfrm>
                <a:off x="1212351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C61CF99-D455-784D-8166-75CD1FFACF5A}"/>
                  </a:ext>
                </a:extLst>
              </p:cNvPr>
              <p:cNvSpPr/>
              <p:nvPr/>
            </p:nvSpPr>
            <p:spPr bwMode="auto">
              <a:xfrm>
                <a:off x="1313381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9DBEAB48-3AAC-9C47-86A9-94330E0C45E9}"/>
                  </a:ext>
                </a:extLst>
              </p:cNvPr>
              <p:cNvSpPr/>
              <p:nvPr/>
            </p:nvSpPr>
            <p:spPr bwMode="auto">
              <a:xfrm>
                <a:off x="1416123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8403AEB-E7C8-184F-ABBD-3DB69708F92E}"/>
                </a:ext>
              </a:extLst>
            </p:cNvPr>
            <p:cNvGrpSpPr/>
            <p:nvPr/>
          </p:nvGrpSpPr>
          <p:grpSpPr>
            <a:xfrm>
              <a:off x="6095651" y="4316422"/>
              <a:ext cx="409256" cy="309938"/>
              <a:chOff x="1109609" y="1765442"/>
              <a:chExt cx="409256" cy="309938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8129FD1-CDEB-A144-8061-DF994A0A1E98}"/>
                  </a:ext>
                </a:extLst>
              </p:cNvPr>
              <p:cNvSpPr/>
              <p:nvPr/>
            </p:nvSpPr>
            <p:spPr bwMode="auto">
              <a:xfrm>
                <a:off x="1109609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633EF94-35F8-6846-81DB-6A6AA1009123}"/>
                  </a:ext>
                </a:extLst>
              </p:cNvPr>
              <p:cNvSpPr/>
              <p:nvPr/>
            </p:nvSpPr>
            <p:spPr bwMode="auto">
              <a:xfrm>
                <a:off x="1212351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5C9B12F3-95C1-8C41-9E55-A04A442B6ABE}"/>
                  </a:ext>
                </a:extLst>
              </p:cNvPr>
              <p:cNvSpPr/>
              <p:nvPr/>
            </p:nvSpPr>
            <p:spPr bwMode="auto">
              <a:xfrm>
                <a:off x="1313381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52EDCA5-24FB-CB49-AFB5-DC1F73E22AC7}"/>
                  </a:ext>
                </a:extLst>
              </p:cNvPr>
              <p:cNvSpPr/>
              <p:nvPr/>
            </p:nvSpPr>
            <p:spPr bwMode="auto">
              <a:xfrm>
                <a:off x="1416123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8701827-EC64-0E47-AB91-53315FABF683}"/>
                </a:ext>
              </a:extLst>
            </p:cNvPr>
            <p:cNvGrpSpPr/>
            <p:nvPr/>
          </p:nvGrpSpPr>
          <p:grpSpPr>
            <a:xfrm>
              <a:off x="6502334" y="4316422"/>
              <a:ext cx="409256" cy="309938"/>
              <a:chOff x="1109609" y="1765442"/>
              <a:chExt cx="409256" cy="309938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1DF6E7A-83AF-CB4C-9205-F24BABAAF125}"/>
                  </a:ext>
                </a:extLst>
              </p:cNvPr>
              <p:cNvSpPr/>
              <p:nvPr/>
            </p:nvSpPr>
            <p:spPr bwMode="auto">
              <a:xfrm>
                <a:off x="1109609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F6E1BFB-556B-3E44-A7BF-298E68C506D2}"/>
                  </a:ext>
                </a:extLst>
              </p:cNvPr>
              <p:cNvSpPr/>
              <p:nvPr/>
            </p:nvSpPr>
            <p:spPr bwMode="auto">
              <a:xfrm>
                <a:off x="1212351" y="1767155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02B5356-7C44-6246-9DFA-88C6D1FA038E}"/>
                  </a:ext>
                </a:extLst>
              </p:cNvPr>
              <p:cNvSpPr/>
              <p:nvPr/>
            </p:nvSpPr>
            <p:spPr bwMode="auto">
              <a:xfrm>
                <a:off x="1313381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A87D611-3B9E-724F-8473-788D8B09BDCC}"/>
                  </a:ext>
                </a:extLst>
              </p:cNvPr>
              <p:cNvSpPr/>
              <p:nvPr/>
            </p:nvSpPr>
            <p:spPr bwMode="auto">
              <a:xfrm>
                <a:off x="1416123" y="1765442"/>
                <a:ext cx="102742" cy="308225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</p:grpSp>
      </p:grp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CCC092E9-626D-2148-98AB-B117556C6216}"/>
              </a:ext>
            </a:extLst>
          </p:cNvPr>
          <p:cNvCxnSpPr>
            <a:stCxn id="14" idx="3"/>
            <a:endCxn id="27" idx="0"/>
          </p:cNvCxnSpPr>
          <p:nvPr/>
        </p:nvCxnSpPr>
        <p:spPr bwMode="auto">
          <a:xfrm flipH="1">
            <a:off x="1749605" y="2354922"/>
            <a:ext cx="1247026" cy="560909"/>
          </a:xfrm>
          <a:prstGeom prst="bentConnector4">
            <a:avLst>
              <a:gd name="adj1" fmla="val -18332"/>
              <a:gd name="adj2" fmla="val 6373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9623BAF5-917D-8346-BEBD-93C07FD51120}"/>
              </a:ext>
            </a:extLst>
          </p:cNvPr>
          <p:cNvCxnSpPr>
            <a:stCxn id="29" idx="2"/>
            <a:endCxn id="47" idx="1"/>
          </p:cNvCxnSpPr>
          <p:nvPr/>
        </p:nvCxnSpPr>
        <p:spPr bwMode="auto">
          <a:xfrm rot="5400000">
            <a:off x="5910985" y="3753756"/>
            <a:ext cx="779433" cy="1528285"/>
          </a:xfrm>
          <a:prstGeom prst="bentConnector4">
            <a:avLst>
              <a:gd name="adj1" fmla="val 40114"/>
              <a:gd name="adj2" fmla="val 11495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E1EF120-936B-0543-A37C-48DFBC48C0EF}"/>
              </a:ext>
            </a:extLst>
          </p:cNvPr>
          <p:cNvSpPr txBox="1"/>
          <p:nvPr/>
        </p:nvSpPr>
        <p:spPr>
          <a:xfrm>
            <a:off x="1096507" y="1990367"/>
            <a:ext cx="21283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EVPS Stream Buffer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9AE60B4-208B-C249-B2BB-AC6120E843F1}"/>
              </a:ext>
            </a:extLst>
          </p:cNvPr>
          <p:cNvSpPr txBox="1"/>
          <p:nvPr/>
        </p:nvSpPr>
        <p:spPr>
          <a:xfrm>
            <a:off x="5363115" y="5056063"/>
            <a:ext cx="2128300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Final Histogram (features)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7D2F79A-6552-3D47-990D-2CF5256080A3}"/>
              </a:ext>
            </a:extLst>
          </p:cNvPr>
          <p:cNvCxnSpPr>
            <a:cxnSpLocks/>
          </p:cNvCxnSpPr>
          <p:nvPr/>
        </p:nvCxnSpPr>
        <p:spPr bwMode="auto">
          <a:xfrm>
            <a:off x="1066800" y="2598320"/>
            <a:ext cx="6687184" cy="3272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828F318-422D-A646-894A-57317D4953DA}"/>
              </a:ext>
            </a:extLst>
          </p:cNvPr>
          <p:cNvCxnSpPr>
            <a:cxnSpLocks/>
          </p:cNvCxnSpPr>
          <p:nvPr/>
        </p:nvCxnSpPr>
        <p:spPr bwMode="auto">
          <a:xfrm flipV="1">
            <a:off x="1066800" y="4555031"/>
            <a:ext cx="6748235" cy="6068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7B6BBCD-6657-6E4A-8985-7AB76777B4EA}"/>
              </a:ext>
            </a:extLst>
          </p:cNvPr>
          <p:cNvSpPr txBox="1"/>
          <p:nvPr/>
        </p:nvSpPr>
        <p:spPr>
          <a:xfrm>
            <a:off x="7214630" y="2598320"/>
            <a:ext cx="63091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dirty="0"/>
              <a:t>FPGA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D442623-C958-5C48-91BC-5B7505270048}"/>
              </a:ext>
            </a:extLst>
          </p:cNvPr>
          <p:cNvSpPr txBox="1"/>
          <p:nvPr/>
        </p:nvSpPr>
        <p:spPr>
          <a:xfrm>
            <a:off x="7193021" y="2022223"/>
            <a:ext cx="63091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dirty="0"/>
              <a:t>DDR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9CA4CAC-C102-CE41-9B76-FCFE1EB3A824}"/>
              </a:ext>
            </a:extLst>
          </p:cNvPr>
          <p:cNvSpPr txBox="1"/>
          <p:nvPr/>
        </p:nvSpPr>
        <p:spPr>
          <a:xfrm>
            <a:off x="925148" y="4660537"/>
            <a:ext cx="63091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dirty="0"/>
              <a:t>DDR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4597D1C-18FB-8E49-A479-DE78C90B724E}"/>
              </a:ext>
            </a:extLst>
          </p:cNvPr>
          <p:cNvCxnSpPr>
            <a:cxnSpLocks/>
            <a:stCxn id="27" idx="3"/>
            <a:endCxn id="63" idx="1"/>
          </p:cNvCxnSpPr>
          <p:nvPr/>
        </p:nvCxnSpPr>
        <p:spPr bwMode="auto">
          <a:xfrm>
            <a:off x="2334805" y="3522007"/>
            <a:ext cx="539660" cy="913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0CEC330-14D6-3940-8C92-5F934BB23ECD}"/>
              </a:ext>
            </a:extLst>
          </p:cNvPr>
          <p:cNvCxnSpPr>
            <a:cxnSpLocks/>
            <a:stCxn id="28" idx="3"/>
            <a:endCxn id="68" idx="1"/>
          </p:cNvCxnSpPr>
          <p:nvPr/>
        </p:nvCxnSpPr>
        <p:spPr bwMode="auto">
          <a:xfrm flipV="1">
            <a:off x="4992424" y="3519051"/>
            <a:ext cx="544990" cy="2956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061E3C2-D4AB-FE4C-8D6F-5487632E6863}"/>
              </a:ext>
            </a:extLst>
          </p:cNvPr>
          <p:cNvGrpSpPr/>
          <p:nvPr/>
        </p:nvGrpSpPr>
        <p:grpSpPr>
          <a:xfrm>
            <a:off x="2874465" y="3367094"/>
            <a:ext cx="409256" cy="309938"/>
            <a:chOff x="1109609" y="1765442"/>
            <a:chExt cx="409256" cy="309938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80A2C7B-E7FB-E54E-8FAC-D6C4D41EBFB5}"/>
                </a:ext>
              </a:extLst>
            </p:cNvPr>
            <p:cNvSpPr/>
            <p:nvPr/>
          </p:nvSpPr>
          <p:spPr bwMode="auto">
            <a:xfrm>
              <a:off x="1109609" y="1767155"/>
              <a:ext cx="102742" cy="308225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8CBA931-AE90-DA42-A921-36C7AD679F1E}"/>
                </a:ext>
              </a:extLst>
            </p:cNvPr>
            <p:cNvSpPr/>
            <p:nvPr/>
          </p:nvSpPr>
          <p:spPr bwMode="auto">
            <a:xfrm>
              <a:off x="1212351" y="1767155"/>
              <a:ext cx="102742" cy="308225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2B2F60E-648E-034D-8E9C-68BC967427C2}"/>
                </a:ext>
              </a:extLst>
            </p:cNvPr>
            <p:cNvSpPr/>
            <p:nvPr/>
          </p:nvSpPr>
          <p:spPr bwMode="auto">
            <a:xfrm>
              <a:off x="1313381" y="1765442"/>
              <a:ext cx="102742" cy="308225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17EB455-AF5A-3D4B-AF1D-DB3BDFCC895D}"/>
                </a:ext>
              </a:extLst>
            </p:cNvPr>
            <p:cNvSpPr/>
            <p:nvPr/>
          </p:nvSpPr>
          <p:spPr bwMode="auto">
            <a:xfrm>
              <a:off x="1416123" y="1765442"/>
              <a:ext cx="102742" cy="308225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A2CC9EC-6578-FB4F-9167-DC66B649BD65}"/>
              </a:ext>
            </a:extLst>
          </p:cNvPr>
          <p:cNvGrpSpPr/>
          <p:nvPr/>
        </p:nvGrpSpPr>
        <p:grpSpPr>
          <a:xfrm>
            <a:off x="5537414" y="3363225"/>
            <a:ext cx="409256" cy="309938"/>
            <a:chOff x="1109609" y="1765442"/>
            <a:chExt cx="409256" cy="309938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D05C952-9B8F-FD4B-A248-8475A5BF5F03}"/>
                </a:ext>
              </a:extLst>
            </p:cNvPr>
            <p:cNvSpPr/>
            <p:nvPr/>
          </p:nvSpPr>
          <p:spPr bwMode="auto">
            <a:xfrm>
              <a:off x="1109609" y="1767155"/>
              <a:ext cx="102742" cy="308225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16B2C74-44D5-0344-A5CE-E6B9DA3EE60B}"/>
                </a:ext>
              </a:extLst>
            </p:cNvPr>
            <p:cNvSpPr/>
            <p:nvPr/>
          </p:nvSpPr>
          <p:spPr bwMode="auto">
            <a:xfrm>
              <a:off x="1212351" y="1767155"/>
              <a:ext cx="102742" cy="308225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1B0E952-C7F1-1C4C-8EB1-DFD81A153D14}"/>
                </a:ext>
              </a:extLst>
            </p:cNvPr>
            <p:cNvSpPr/>
            <p:nvPr/>
          </p:nvSpPr>
          <p:spPr bwMode="auto">
            <a:xfrm>
              <a:off x="1313381" y="1765442"/>
              <a:ext cx="102742" cy="308225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9004ABB1-DB88-844B-897D-77127158206D}"/>
                </a:ext>
              </a:extLst>
            </p:cNvPr>
            <p:cNvSpPr/>
            <p:nvPr/>
          </p:nvSpPr>
          <p:spPr bwMode="auto">
            <a:xfrm>
              <a:off x="1416123" y="1765442"/>
              <a:ext cx="102742" cy="308225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8D93C99-5B6A-154E-A9FA-55095E50D3D1}"/>
              </a:ext>
            </a:extLst>
          </p:cNvPr>
          <p:cNvCxnSpPr>
            <a:stCxn id="66" idx="3"/>
            <a:endCxn id="28" idx="1"/>
          </p:cNvCxnSpPr>
          <p:nvPr/>
        </p:nvCxnSpPr>
        <p:spPr bwMode="auto">
          <a:xfrm>
            <a:off x="3283721" y="3521207"/>
            <a:ext cx="538303" cy="80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3A91A36-299F-3B46-9512-223D50C1C482}"/>
              </a:ext>
            </a:extLst>
          </p:cNvPr>
          <p:cNvCxnSpPr>
            <a:stCxn id="71" idx="3"/>
            <a:endCxn id="29" idx="1"/>
          </p:cNvCxnSpPr>
          <p:nvPr/>
        </p:nvCxnSpPr>
        <p:spPr bwMode="auto">
          <a:xfrm>
            <a:off x="5946670" y="3517338"/>
            <a:ext cx="532973" cy="466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8FFAE1EF-7319-F347-A2AD-391E50EA7B0B}"/>
              </a:ext>
            </a:extLst>
          </p:cNvPr>
          <p:cNvSpPr txBox="1"/>
          <p:nvPr/>
        </p:nvSpPr>
        <p:spPr>
          <a:xfrm>
            <a:off x="2762955" y="3655199"/>
            <a:ext cx="63091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dirty="0"/>
              <a:t>Pipe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00C3CF8-C6A7-C945-AA32-9BF14ED46141}"/>
              </a:ext>
            </a:extLst>
          </p:cNvPr>
          <p:cNvSpPr txBox="1"/>
          <p:nvPr/>
        </p:nvSpPr>
        <p:spPr>
          <a:xfrm>
            <a:off x="5424871" y="3641881"/>
            <a:ext cx="630918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800" dirty="0"/>
              <a:t>Pipe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002678D-8E83-CC4B-9197-FFBEE9EA481C}"/>
              </a:ext>
            </a:extLst>
          </p:cNvPr>
          <p:cNvSpPr txBox="1"/>
          <p:nvPr/>
        </p:nvSpPr>
        <p:spPr>
          <a:xfrm>
            <a:off x="769165" y="5456151"/>
            <a:ext cx="7605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*Kernels running independently </a:t>
            </a:r>
            <a:r>
              <a:rPr lang="en-US" sz="1600" b="1" dirty="0"/>
              <a:t>increases throughput</a:t>
            </a:r>
            <a:r>
              <a:rPr lang="en-US" sz="1600" dirty="0"/>
              <a:t>, makes place-and-route </a:t>
            </a:r>
            <a:r>
              <a:rPr lang="en-US" sz="1600" b="1" dirty="0"/>
              <a:t>(PAR) more difficult</a:t>
            </a:r>
          </a:p>
        </p:txBody>
      </p:sp>
    </p:spTree>
    <p:extLst>
      <p:ext uri="{BB962C8B-B14F-4D97-AF65-F5344CB8AC3E}">
        <p14:creationId xmlns:p14="http://schemas.microsoft.com/office/powerpoint/2010/main" val="1446818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51C19-F399-3645-ADEA-1D88AE04C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5BB10-DA96-8B4B-9D0B-6EC73D351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 PAC </a:t>
            </a:r>
            <a:r>
              <a:rPr lang="en-US" dirty="0" err="1"/>
              <a:t>Arria</a:t>
            </a:r>
            <a:r>
              <a:rPr lang="en-US" dirty="0"/>
              <a:t> 10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D45F4-48C6-A044-87FC-101621B997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DB180-F93F-440A-8193-8CC661418732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33D6FF-90E0-1349-A0BE-23AF23B8B9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1884039"/>
              </p:ext>
            </p:extLst>
          </p:nvPr>
        </p:nvGraphicFramePr>
        <p:xfrm>
          <a:off x="-76200" y="1828800"/>
          <a:ext cx="9144000" cy="4173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9E39A7-C1D4-EF4D-91D2-E715A6426119}"/>
              </a:ext>
            </a:extLst>
          </p:cNvPr>
          <p:cNvCxnSpPr>
            <a:cxnSpLocks/>
          </p:cNvCxnSpPr>
          <p:nvPr/>
        </p:nvCxnSpPr>
        <p:spPr bwMode="auto">
          <a:xfrm>
            <a:off x="609600" y="5181600"/>
            <a:ext cx="8153400" cy="0"/>
          </a:xfrm>
          <a:prstGeom prst="line">
            <a:avLst/>
          </a:prstGeom>
          <a:noFill/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ACE306A-5FDC-DE4A-AD1C-3C0E0B4ED805}"/>
              </a:ext>
            </a:extLst>
          </p:cNvPr>
          <p:cNvSpPr txBox="1"/>
          <p:nvPr/>
        </p:nvSpPr>
        <p:spPr>
          <a:xfrm>
            <a:off x="153877" y="5494983"/>
            <a:ext cx="113434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chemeClr val="accent6"/>
                </a:solidFill>
              </a:rPr>
              <a:t>Real-time Performance Target – 1.00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5FE8208-EECC-8346-BF8A-F34D6C7ED5F4}"/>
              </a:ext>
            </a:extLst>
          </p:cNvPr>
          <p:cNvCxnSpPr>
            <a:cxnSpLocks/>
          </p:cNvCxnSpPr>
          <p:nvPr/>
        </p:nvCxnSpPr>
        <p:spPr bwMode="auto">
          <a:xfrm flipV="1">
            <a:off x="721050" y="5261879"/>
            <a:ext cx="1" cy="284020"/>
          </a:xfrm>
          <a:prstGeom prst="straightConnector1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5A3508CF-FE44-3D41-B014-1B47B35F24FF}"/>
              </a:ext>
            </a:extLst>
          </p:cNvPr>
          <p:cNvSpPr/>
          <p:nvPr/>
        </p:nvSpPr>
        <p:spPr bwMode="auto">
          <a:xfrm>
            <a:off x="2971800" y="3253283"/>
            <a:ext cx="2221684" cy="843557"/>
          </a:xfrm>
          <a:prstGeom prst="wedgeRoundRectCallout">
            <a:avLst>
              <a:gd name="adj1" fmla="val 42991"/>
              <a:gd name="adj2" fmla="val 10456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  <a:cs typeface="Arial" charset="0"/>
              </a:rPr>
              <a:t>More efficient SYCL-based exp function enables real-time performance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191EAB4C-4711-AD4B-965C-A10B822EC789}"/>
              </a:ext>
            </a:extLst>
          </p:cNvPr>
          <p:cNvSpPr/>
          <p:nvPr/>
        </p:nvSpPr>
        <p:spPr bwMode="auto">
          <a:xfrm>
            <a:off x="5322105" y="2409726"/>
            <a:ext cx="2221684" cy="843557"/>
          </a:xfrm>
          <a:prstGeom prst="wedgeRoundRectCallout">
            <a:avLst>
              <a:gd name="adj1" fmla="val 52528"/>
              <a:gd name="adj2" fmla="val 8869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  <a:cs typeface="Arial" charset="0"/>
              </a:rPr>
              <a:t>*result subject to further investigation with Intel (undetermined if profiling issue or lack of maturity)</a:t>
            </a:r>
          </a:p>
        </p:txBody>
      </p:sp>
    </p:spTree>
    <p:extLst>
      <p:ext uri="{BB962C8B-B14F-4D97-AF65-F5344CB8AC3E}">
        <p14:creationId xmlns:p14="http://schemas.microsoft.com/office/powerpoint/2010/main" val="3250975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13722-88C3-4A36-B406-74C1F13BA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F0BBD-A9C5-4424-BE56-5BA215AA4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19200"/>
            <a:ext cx="4953000" cy="4911725"/>
          </a:xfrm>
        </p:spPr>
        <p:txBody>
          <a:bodyPr/>
          <a:lstStyle/>
          <a:p>
            <a:r>
              <a:rPr lang="en-US" dirty="0"/>
              <a:t>What is SHREC?</a:t>
            </a:r>
          </a:p>
          <a:p>
            <a:r>
              <a:rPr lang="en-US" dirty="0"/>
              <a:t>Background</a:t>
            </a:r>
          </a:p>
          <a:p>
            <a:pPr lvl="1"/>
            <a:r>
              <a:rPr lang="en-US" dirty="0"/>
              <a:t>HLS Technologies</a:t>
            </a:r>
          </a:p>
          <a:p>
            <a:pPr lvl="1"/>
            <a:r>
              <a:rPr lang="en-US" dirty="0"/>
              <a:t>Neuromorphic Technologies</a:t>
            </a:r>
          </a:p>
          <a:p>
            <a:r>
              <a:rPr lang="en-US" dirty="0"/>
              <a:t>Motivations</a:t>
            </a:r>
          </a:p>
          <a:p>
            <a:r>
              <a:rPr lang="en-US" dirty="0"/>
              <a:t>Approach</a:t>
            </a:r>
          </a:p>
          <a:p>
            <a:r>
              <a:rPr lang="en-US" dirty="0"/>
              <a:t>Results</a:t>
            </a:r>
          </a:p>
          <a:p>
            <a:pPr lvl="1"/>
            <a:r>
              <a:rPr lang="en-US" dirty="0"/>
              <a:t>Performance</a:t>
            </a:r>
          </a:p>
          <a:p>
            <a:pPr lvl="1"/>
            <a:r>
              <a:rPr lang="en-US" dirty="0"/>
              <a:t>Resource Usage</a:t>
            </a:r>
          </a:p>
          <a:p>
            <a:r>
              <a:rPr lang="en-US" dirty="0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F51B7-97D9-417D-A4B4-B79F616BC3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DB180-F93F-440A-8193-8CC661418732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553CF8-733C-874C-9362-EC989715621F}"/>
              </a:ext>
            </a:extLst>
          </p:cNvPr>
          <p:cNvSpPr txBox="1"/>
          <p:nvPr/>
        </p:nvSpPr>
        <p:spPr>
          <a:xfrm>
            <a:off x="7315200" y="1041643"/>
            <a:ext cx="2268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STP-H6-SSIVP Experiment on ISS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48EE6F-3B50-EB40-B064-6CEFABC4F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946" y="945454"/>
            <a:ext cx="1968787" cy="894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2D4954-8688-9143-938D-4D18D74B1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088" y="2161376"/>
            <a:ext cx="859107" cy="8949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3A6070F-18E5-BB48-A641-00A3057ED9DF}"/>
              </a:ext>
            </a:extLst>
          </p:cNvPr>
          <p:cNvGrpSpPr/>
          <p:nvPr/>
        </p:nvGrpSpPr>
        <p:grpSpPr>
          <a:xfrm>
            <a:off x="6019800" y="4685410"/>
            <a:ext cx="1162576" cy="1092608"/>
            <a:chOff x="7236296" y="2793345"/>
            <a:chExt cx="2080696" cy="180930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0CCB57C-EE03-7549-A965-5CFE4485B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000" b="92000" l="10000" r="90000">
                          <a14:foregroundMark x1="23043" y1="39250" x2="22500" y2="57375"/>
                          <a14:foregroundMark x1="40326" y1="80875" x2="60109" y2="80125"/>
                          <a14:foregroundMark x1="66522" y1="90750" x2="65543" y2="91000"/>
                          <a14:foregroundMark x1="33043" y1="91750" x2="34783" y2="92000"/>
                          <a14:foregroundMark x1="41413" y1="90375" x2="41413" y2="90375"/>
                          <a14:foregroundMark x1="40000" y1="90625" x2="42826" y2="91375"/>
                          <a14:foregroundMark x1="48587" y1="88875" x2="50326" y2="89125"/>
                          <a14:foregroundMark x1="58043" y1="88875" x2="59239" y2="91250"/>
                          <a14:foregroundMark x1="84783" y1="70250" x2="84565" y2="68250"/>
                          <a14:foregroundMark x1="84783" y1="60625" x2="84783" y2="57375"/>
                          <a14:foregroundMark x1="85109" y1="49875" x2="85109" y2="47875"/>
                          <a14:foregroundMark x1="85000" y1="40125" x2="85000" y2="40125"/>
                          <a14:foregroundMark x1="84783" y1="31500" x2="84565" y2="28375"/>
                          <a14:foregroundMark x1="65109" y1="7000" x2="65109" y2="8500"/>
                          <a14:foregroundMark x1="59022" y1="7625" x2="57500" y2="8000"/>
                          <a14:foregroundMark x1="51087" y1="8000" x2="48587" y2="8250"/>
                          <a14:foregroundMark x1="43152" y1="7250" x2="41413" y2="8000"/>
                          <a14:foregroundMark x1="33913" y1="7625" x2="33696" y2="9625"/>
                          <a14:foregroundMark x1="15870" y1="31500" x2="14457" y2="31625"/>
                          <a14:foregroundMark x1="15000" y1="39875" x2="14783" y2="43000"/>
                          <a14:foregroundMark x1="14674" y1="48875" x2="14674" y2="53000"/>
                          <a14:foregroundMark x1="15000" y1="58125" x2="14783" y2="61000"/>
                          <a14:foregroundMark x1="14239" y1="66375" x2="14674" y2="70250"/>
                          <a14:backgroundMark x1="33696" y1="45375" x2="58913" y2="54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36296" y="2793345"/>
              <a:ext cx="2080696" cy="180930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DCCD4B1-EE67-9A45-A60E-9E1C4EF68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07" b="89907" l="5077" r="95232">
                          <a14:foregroundMark x1="89164" y1="46254" x2="89164" y2="66130"/>
                          <a14:foregroundMark x1="94427" y1="38638" x2="95294" y2="57337"/>
                          <a14:foregroundMark x1="5325" y1="54118" x2="5077" y2="6352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703426" y="3392074"/>
              <a:ext cx="1153050" cy="115305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6837677-376D-4749-8045-F2EFF74E8C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506" y="4823146"/>
            <a:ext cx="719573" cy="6094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Intel FPGA Boards and Solutions - Sarsen Technology">
            <a:extLst>
              <a:ext uri="{FF2B5EF4-FFF2-40B4-BE49-F238E27FC236}">
                <a16:creationId xmlns:a16="http://schemas.microsoft.com/office/drawing/2014/main" id="{F83D9087-187D-D743-9483-A14A90E44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566" y="3459097"/>
            <a:ext cx="2667000" cy="96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07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51C19-F399-3645-ADEA-1D88AE04C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5BB10-DA96-8B4B-9D0B-6EC73D351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 PAC </a:t>
            </a:r>
            <a:r>
              <a:rPr lang="en-US" dirty="0" err="1"/>
              <a:t>Arria</a:t>
            </a:r>
            <a:r>
              <a:rPr lang="en-US" dirty="0"/>
              <a:t> 10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D45F4-48C6-A044-87FC-101621B997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DB180-F93F-440A-8193-8CC661418732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33D6FF-90E0-1349-A0BE-23AF23B8B9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6701000"/>
              </p:ext>
            </p:extLst>
          </p:nvPr>
        </p:nvGraphicFramePr>
        <p:xfrm>
          <a:off x="-76200" y="1828800"/>
          <a:ext cx="9144000" cy="4173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191EAB4C-4711-AD4B-965C-A10B822EC789}"/>
              </a:ext>
            </a:extLst>
          </p:cNvPr>
          <p:cNvSpPr/>
          <p:nvPr/>
        </p:nvSpPr>
        <p:spPr bwMode="auto">
          <a:xfrm>
            <a:off x="4953000" y="3007221"/>
            <a:ext cx="2221684" cy="843557"/>
          </a:xfrm>
          <a:prstGeom prst="wedgeRoundRectCallout">
            <a:avLst>
              <a:gd name="adj1" fmla="val -47356"/>
              <a:gd name="adj2" fmla="val 8869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  <a:cs typeface="Arial" charset="0"/>
              </a:rPr>
              <a:t>Significant reductions in state and control logic 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941D077F-43DE-9842-8E61-F5EC4B35BC77}"/>
              </a:ext>
            </a:extLst>
          </p:cNvPr>
          <p:cNvSpPr/>
          <p:nvPr/>
        </p:nvSpPr>
        <p:spPr bwMode="auto">
          <a:xfrm>
            <a:off x="1066800" y="2743200"/>
            <a:ext cx="2221684" cy="843557"/>
          </a:xfrm>
          <a:prstGeom prst="wedgeRoundRectCallout">
            <a:avLst>
              <a:gd name="adj1" fmla="val -29287"/>
              <a:gd name="adj2" fmla="val 9266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  <a:cs typeface="Arial" charset="0"/>
              </a:rPr>
              <a:t>High OpenCL overhead even with arbitrary-precision variables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  <a:cs typeface="Arial" charset="0"/>
              </a:rPr>
              <a:t>(12-bit int)</a:t>
            </a:r>
          </a:p>
        </p:txBody>
      </p:sp>
    </p:spTree>
    <p:extLst>
      <p:ext uri="{BB962C8B-B14F-4D97-AF65-F5344CB8AC3E}">
        <p14:creationId xmlns:p14="http://schemas.microsoft.com/office/powerpoint/2010/main" val="1353482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51C19-F399-3645-ADEA-1D88AE04C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5BB10-DA96-8B4B-9D0B-6EC73D351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 PAC Stratix 10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D45F4-48C6-A044-87FC-101621B997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DB180-F93F-440A-8193-8CC661418732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33D6FF-90E0-1349-A0BE-23AF23B8B9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4349598"/>
              </p:ext>
            </p:extLst>
          </p:nvPr>
        </p:nvGraphicFramePr>
        <p:xfrm>
          <a:off x="-76200" y="1828800"/>
          <a:ext cx="9144000" cy="4173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9E39A7-C1D4-EF4D-91D2-E715A6426119}"/>
              </a:ext>
            </a:extLst>
          </p:cNvPr>
          <p:cNvCxnSpPr>
            <a:cxnSpLocks/>
          </p:cNvCxnSpPr>
          <p:nvPr/>
        </p:nvCxnSpPr>
        <p:spPr bwMode="auto">
          <a:xfrm>
            <a:off x="609600" y="5105400"/>
            <a:ext cx="8153400" cy="0"/>
          </a:xfrm>
          <a:prstGeom prst="line">
            <a:avLst/>
          </a:prstGeom>
          <a:noFill/>
          <a:ln w="19050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ACE306A-5FDC-DE4A-AD1C-3C0E0B4ED805}"/>
              </a:ext>
            </a:extLst>
          </p:cNvPr>
          <p:cNvSpPr txBox="1"/>
          <p:nvPr/>
        </p:nvSpPr>
        <p:spPr>
          <a:xfrm>
            <a:off x="153877" y="5494983"/>
            <a:ext cx="1134349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chemeClr val="accent6"/>
                </a:solidFill>
              </a:rPr>
              <a:t>Real-time Performance Target – 1.00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5FE8208-EECC-8346-BF8A-F34D6C7ED5F4}"/>
              </a:ext>
            </a:extLst>
          </p:cNvPr>
          <p:cNvCxnSpPr>
            <a:cxnSpLocks/>
          </p:cNvCxnSpPr>
          <p:nvPr/>
        </p:nvCxnSpPr>
        <p:spPr bwMode="auto">
          <a:xfrm flipV="1">
            <a:off x="721050" y="5261879"/>
            <a:ext cx="1" cy="284020"/>
          </a:xfrm>
          <a:prstGeom prst="straightConnector1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5A3508CF-FE44-3D41-B014-1B47B35F24FF}"/>
              </a:ext>
            </a:extLst>
          </p:cNvPr>
          <p:cNvSpPr/>
          <p:nvPr/>
        </p:nvSpPr>
        <p:spPr bwMode="auto">
          <a:xfrm>
            <a:off x="3135733" y="3441104"/>
            <a:ext cx="2221684" cy="843557"/>
          </a:xfrm>
          <a:prstGeom prst="wedgeRoundRectCallout">
            <a:avLst>
              <a:gd name="adj1" fmla="val 11370"/>
              <a:gd name="adj2" fmla="val 8341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  <a:cs typeface="Arial" charset="0"/>
              </a:rPr>
              <a:t>Both technologies achieve real-time performance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191EAB4C-4711-AD4B-965C-A10B822EC789}"/>
              </a:ext>
            </a:extLst>
          </p:cNvPr>
          <p:cNvSpPr/>
          <p:nvPr/>
        </p:nvSpPr>
        <p:spPr bwMode="auto">
          <a:xfrm>
            <a:off x="5322105" y="2409726"/>
            <a:ext cx="2221684" cy="843557"/>
          </a:xfrm>
          <a:prstGeom prst="wedgeRoundRectCallout">
            <a:avLst>
              <a:gd name="adj1" fmla="val 52528"/>
              <a:gd name="adj2" fmla="val 8869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  <a:cs typeface="Arial" charset="0"/>
              </a:rPr>
              <a:t>*result subject to further investigation with Intel (undetermined if profiling issue or lack of maturity)</a:t>
            </a:r>
          </a:p>
        </p:txBody>
      </p:sp>
    </p:spTree>
    <p:extLst>
      <p:ext uri="{BB962C8B-B14F-4D97-AF65-F5344CB8AC3E}">
        <p14:creationId xmlns:p14="http://schemas.microsoft.com/office/powerpoint/2010/main" val="2749244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51C19-F399-3645-ADEA-1D88AE04C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5BB10-DA96-8B4B-9D0B-6EC73D351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Intel PAC Stratix 10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8D45F4-48C6-A044-87FC-101621B997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DB180-F93F-440A-8193-8CC661418732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33D6FF-90E0-1349-A0BE-23AF23B8B9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0605460"/>
              </p:ext>
            </p:extLst>
          </p:nvPr>
        </p:nvGraphicFramePr>
        <p:xfrm>
          <a:off x="-76200" y="1828800"/>
          <a:ext cx="9144000" cy="4173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191EAB4C-4711-AD4B-965C-A10B822EC789}"/>
              </a:ext>
            </a:extLst>
          </p:cNvPr>
          <p:cNvSpPr/>
          <p:nvPr/>
        </p:nvSpPr>
        <p:spPr bwMode="auto">
          <a:xfrm>
            <a:off x="5630267" y="2831505"/>
            <a:ext cx="2221684" cy="843557"/>
          </a:xfrm>
          <a:prstGeom prst="wedgeRoundRectCallout">
            <a:avLst>
              <a:gd name="adj1" fmla="val -47356"/>
              <a:gd name="adj2" fmla="val 8869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  <a:cs typeface="Arial" charset="0"/>
              </a:rPr>
              <a:t>SYCL back-end function 10</a:t>
            </a:r>
            <a:r>
              <a:rPr lang="en-US" sz="1200" b="1" dirty="0"/>
              <a:t>×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  <a:cs typeface="Arial" charset="0"/>
              </a:rPr>
              <a:t> reduction in resources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B44610A8-A5AF-9746-816C-D8E2E939A32B}"/>
              </a:ext>
            </a:extLst>
          </p:cNvPr>
          <p:cNvSpPr/>
          <p:nvPr/>
        </p:nvSpPr>
        <p:spPr bwMode="auto">
          <a:xfrm>
            <a:off x="1402462" y="2409726"/>
            <a:ext cx="2221684" cy="843557"/>
          </a:xfrm>
          <a:prstGeom prst="wedgeRoundRectCallout">
            <a:avLst>
              <a:gd name="adj1" fmla="val -7704"/>
              <a:gd name="adj2" fmla="val 8737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  <a:cs typeface="Arial" charset="0"/>
              </a:rPr>
              <a:t>2</a:t>
            </a:r>
            <a:r>
              <a:rPr lang="en-US" sz="1200" b="1" dirty="0"/>
              <a:t>×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Arial" charset="0"/>
                <a:cs typeface="Arial" charset="0"/>
              </a:rPr>
              <a:t> reduction in private variables and state</a:t>
            </a:r>
          </a:p>
        </p:txBody>
      </p:sp>
    </p:spTree>
    <p:extLst>
      <p:ext uri="{BB962C8B-B14F-4D97-AF65-F5344CB8AC3E}">
        <p14:creationId xmlns:p14="http://schemas.microsoft.com/office/powerpoint/2010/main" val="2184530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79F6D-ECD4-4605-804A-D35672354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CBD23-9540-4155-A1C7-489690BE5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4911725"/>
          </a:xfrm>
        </p:spPr>
        <p:txBody>
          <a:bodyPr/>
          <a:lstStyle/>
          <a:p>
            <a:r>
              <a:rPr lang="en-US" b="1" dirty="0"/>
              <a:t>Performance</a:t>
            </a:r>
          </a:p>
          <a:p>
            <a:pPr lvl="1"/>
            <a:r>
              <a:rPr lang="en-US" b="1" dirty="0"/>
              <a:t>Verbose</a:t>
            </a:r>
            <a:r>
              <a:rPr lang="en-US" dirty="0"/>
              <a:t> hardware description yields </a:t>
            </a:r>
            <a:r>
              <a:rPr lang="en-US" b="1" dirty="0"/>
              <a:t>better performance </a:t>
            </a:r>
            <a:r>
              <a:rPr lang="en-US" dirty="0"/>
              <a:t>at the </a:t>
            </a:r>
            <a:r>
              <a:rPr lang="en-US" b="1" dirty="0"/>
              <a:t>cost of more resources </a:t>
            </a:r>
          </a:p>
          <a:p>
            <a:pPr lvl="2"/>
            <a:r>
              <a:rPr lang="en-US" dirty="0"/>
              <a:t>Kernel independence in pipe-based designs does not overcome communication overhead</a:t>
            </a:r>
          </a:p>
          <a:p>
            <a:pPr lvl="1"/>
            <a:r>
              <a:rPr lang="en-US" dirty="0" err="1"/>
              <a:t>oneAPI</a:t>
            </a:r>
            <a:r>
              <a:rPr lang="en-US" dirty="0"/>
              <a:t> designs </a:t>
            </a:r>
            <a:r>
              <a:rPr lang="en-US" b="1" dirty="0"/>
              <a:t>average 20.3% lower latency</a:t>
            </a:r>
          </a:p>
          <a:p>
            <a:pPr lvl="2"/>
            <a:r>
              <a:rPr lang="en-US" dirty="0"/>
              <a:t>Excludes pipe-based designs</a:t>
            </a:r>
          </a:p>
          <a:p>
            <a:pPr lvl="2"/>
            <a:r>
              <a:rPr lang="en-US" dirty="0"/>
              <a:t>Achieves </a:t>
            </a:r>
            <a:r>
              <a:rPr lang="en-US" b="1" dirty="0"/>
              <a:t>real-time processing </a:t>
            </a:r>
            <a:r>
              <a:rPr lang="en-US" dirty="0"/>
              <a:t>on both </a:t>
            </a:r>
            <a:r>
              <a:rPr lang="en-US" dirty="0" err="1"/>
              <a:t>Arria</a:t>
            </a:r>
            <a:r>
              <a:rPr lang="en-US" dirty="0"/>
              <a:t> 10 and Stratix 10</a:t>
            </a:r>
          </a:p>
          <a:p>
            <a:pPr lvl="2"/>
            <a:r>
              <a:rPr lang="en-US" dirty="0"/>
              <a:t>Less-complex logic, </a:t>
            </a:r>
            <a:r>
              <a:rPr lang="en-US" b="1" dirty="0"/>
              <a:t>~12% higher clock frequencies</a:t>
            </a:r>
          </a:p>
          <a:p>
            <a:pPr lvl="1"/>
            <a:r>
              <a:rPr lang="en-US" dirty="0"/>
              <a:t>Newer Stratix 10 devices enables faster performance</a:t>
            </a:r>
          </a:p>
          <a:p>
            <a:pPr lvl="2"/>
            <a:r>
              <a:rPr lang="en-US" dirty="0"/>
              <a:t>14nm vs 20nm, </a:t>
            </a:r>
            <a:r>
              <a:rPr lang="en-US" b="1" dirty="0"/>
              <a:t>~14% higher clock frequencies</a:t>
            </a:r>
          </a:p>
          <a:p>
            <a:pPr marL="356616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804E0-014C-44C4-9804-A9183AC49B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DB180-F93F-440A-8193-8CC661418732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01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79F6D-ECD4-4605-804A-D35672354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CBD23-9540-4155-A1C7-489690BE5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4911725"/>
          </a:xfrm>
        </p:spPr>
        <p:txBody>
          <a:bodyPr/>
          <a:lstStyle/>
          <a:p>
            <a:r>
              <a:rPr lang="en-US" b="1" dirty="0"/>
              <a:t>Hardware Resources</a:t>
            </a:r>
          </a:p>
          <a:p>
            <a:pPr lvl="1"/>
            <a:r>
              <a:rPr lang="en-US" dirty="0"/>
              <a:t>Verbose- and pipe-based designs use </a:t>
            </a:r>
            <a:r>
              <a:rPr lang="en-US" b="1" dirty="0"/>
              <a:t>~2× more resources</a:t>
            </a:r>
            <a:r>
              <a:rPr lang="en-US" dirty="0"/>
              <a:t> than loop-based designs</a:t>
            </a:r>
          </a:p>
          <a:p>
            <a:pPr lvl="2"/>
            <a:r>
              <a:rPr lang="en-US" dirty="0"/>
              <a:t>Extra hardware for increased parallelism</a:t>
            </a:r>
          </a:p>
          <a:p>
            <a:pPr lvl="1"/>
            <a:r>
              <a:rPr lang="en-US" dirty="0" err="1"/>
              <a:t>oneAPI</a:t>
            </a:r>
            <a:r>
              <a:rPr lang="en-US" dirty="0"/>
              <a:t>-based designs use on </a:t>
            </a:r>
            <a:r>
              <a:rPr lang="en-US" b="1" dirty="0"/>
              <a:t>average 3.8× less resources</a:t>
            </a:r>
            <a:r>
              <a:rPr lang="en-US" dirty="0"/>
              <a:t> than OpenCL-based design</a:t>
            </a:r>
          </a:p>
          <a:p>
            <a:pPr lvl="2"/>
            <a:r>
              <a:rPr lang="en-US" b="1" dirty="0"/>
              <a:t>Efficient</a:t>
            </a:r>
            <a:r>
              <a:rPr lang="en-US" dirty="0"/>
              <a:t> SYCL function implementation</a:t>
            </a:r>
          </a:p>
          <a:p>
            <a:pPr lvl="2"/>
            <a:r>
              <a:rPr lang="en-US" b="1" dirty="0"/>
              <a:t>Optimizations</a:t>
            </a:r>
            <a:r>
              <a:rPr lang="en-US" dirty="0"/>
              <a:t> in control logic, state variables, and pipelining </a:t>
            </a:r>
          </a:p>
          <a:p>
            <a:pPr lvl="1"/>
            <a:r>
              <a:rPr lang="en-US" dirty="0"/>
              <a:t>Lower percentage of resource used on Stratix 10 versus </a:t>
            </a:r>
            <a:r>
              <a:rPr lang="en-US" dirty="0" err="1"/>
              <a:t>Arria</a:t>
            </a:r>
            <a:r>
              <a:rPr lang="en-US" dirty="0"/>
              <a:t> 10</a:t>
            </a:r>
          </a:p>
          <a:p>
            <a:pPr lvl="2"/>
            <a:r>
              <a:rPr lang="en-US" dirty="0"/>
              <a:t>Stratix 10 device contains ~2× more resources than </a:t>
            </a:r>
            <a:r>
              <a:rPr lang="en-US" dirty="0" err="1"/>
              <a:t>Arria</a:t>
            </a:r>
            <a:r>
              <a:rPr lang="en-US" dirty="0"/>
              <a:t> 10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804E0-014C-44C4-9804-A9183AC49B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DB180-F93F-440A-8193-8CC661418732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360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79F6D-ECD4-4605-804A-D35672354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oneAPI</a:t>
            </a:r>
            <a:r>
              <a:rPr lang="en-US" dirty="0"/>
              <a:t> Case Study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CBD23-9540-4155-A1C7-489690BE5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19200"/>
            <a:ext cx="8686800" cy="4911725"/>
          </a:xfrm>
        </p:spPr>
        <p:txBody>
          <a:bodyPr/>
          <a:lstStyle/>
          <a:p>
            <a:r>
              <a:rPr lang="en-US" i="1" dirty="0"/>
              <a:t>Lower-latency performance</a:t>
            </a:r>
          </a:p>
          <a:p>
            <a:pPr lvl="1"/>
            <a:r>
              <a:rPr lang="en-US" b="1" dirty="0"/>
              <a:t>20.3%</a:t>
            </a:r>
            <a:r>
              <a:rPr lang="en-US" dirty="0"/>
              <a:t> </a:t>
            </a:r>
            <a:r>
              <a:rPr lang="en-US" b="1" dirty="0"/>
              <a:t>faster</a:t>
            </a:r>
            <a:r>
              <a:rPr lang="en-US" dirty="0"/>
              <a:t> than OpenCL</a:t>
            </a:r>
          </a:p>
          <a:p>
            <a:r>
              <a:rPr lang="en-US" i="1" dirty="0"/>
              <a:t>More compact designs</a:t>
            </a:r>
          </a:p>
          <a:p>
            <a:pPr lvl="1"/>
            <a:r>
              <a:rPr lang="en-US" b="1" dirty="0"/>
              <a:t>3.8× less resources </a:t>
            </a:r>
            <a:r>
              <a:rPr lang="en-US" dirty="0"/>
              <a:t>used versus OpenCL</a:t>
            </a:r>
          </a:p>
          <a:p>
            <a:r>
              <a:rPr lang="en-US" i="1" dirty="0"/>
              <a:t>More efficient implementation of functions via SYCL</a:t>
            </a:r>
          </a:p>
          <a:p>
            <a:pPr lvl="1"/>
            <a:r>
              <a:rPr lang="en-US" dirty="0"/>
              <a:t>Less-complex logic, fewer resources, lower latency, higher clock frequency</a:t>
            </a:r>
          </a:p>
          <a:p>
            <a:r>
              <a:rPr lang="en-US" b="1" dirty="0"/>
              <a:t>Enables real-time neuromorphic event processing </a:t>
            </a:r>
            <a:r>
              <a:rPr lang="en-US" dirty="0"/>
              <a:t>on both FPGA architectures</a:t>
            </a:r>
          </a:p>
          <a:p>
            <a:pPr lvl="1"/>
            <a:r>
              <a:rPr lang="en-US" dirty="0"/>
              <a:t>Stratix designs use &lt;</a:t>
            </a:r>
            <a:r>
              <a:rPr lang="en-US" b="1" dirty="0"/>
              <a:t>5% of all available FPGA resources</a:t>
            </a:r>
            <a:r>
              <a:rPr lang="en-US" dirty="0"/>
              <a:t>, making designs </a:t>
            </a:r>
            <a:r>
              <a:rPr lang="en-US" b="1" dirty="0"/>
              <a:t>highly scalable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804E0-014C-44C4-9804-A9183AC49B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DB180-F93F-440A-8193-8CC661418732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4098" name="Picture 2" descr="High Performance Computing | Information Technology Services | Nebraska">
            <a:extLst>
              <a:ext uri="{FF2B5EF4-FFF2-40B4-BE49-F238E27FC236}">
                <a16:creationId xmlns:a16="http://schemas.microsoft.com/office/drawing/2014/main" id="{204366F4-CDA5-944D-8A65-A3BACBB62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33223"/>
            <a:ext cx="822945" cy="82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960893-117E-0544-85A4-331DCC81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44520" y="4661364"/>
            <a:ext cx="719572" cy="7195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E639FB-F495-BC42-99DA-A763F994038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55348" y="5334083"/>
            <a:ext cx="719572" cy="7195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F9C9C2-AE3B-764B-A3ED-DCAEB6A149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427" y="5029366"/>
            <a:ext cx="719573" cy="6094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645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79F6D-ECD4-4605-804A-D35672354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CBD23-9540-4155-A1C7-489690BE5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19200"/>
            <a:ext cx="7772400" cy="4911725"/>
          </a:xfrm>
        </p:spPr>
        <p:txBody>
          <a:bodyPr/>
          <a:lstStyle/>
          <a:p>
            <a:r>
              <a:rPr lang="en-US" b="1" dirty="0"/>
              <a:t>Multi-layer perceptron acceleration</a:t>
            </a:r>
          </a:p>
          <a:p>
            <a:pPr lvl="1"/>
            <a:r>
              <a:rPr lang="en-US" dirty="0"/>
              <a:t>Currently computed on host CPU</a:t>
            </a:r>
          </a:p>
          <a:p>
            <a:pPr lvl="1"/>
            <a:r>
              <a:rPr lang="en-US" dirty="0"/>
              <a:t>Can leverage </a:t>
            </a:r>
            <a:r>
              <a:rPr lang="en-US" dirty="0" err="1"/>
              <a:t>oneAPI</a:t>
            </a:r>
            <a:r>
              <a:rPr lang="en-US" dirty="0"/>
              <a:t> for acceleration</a:t>
            </a:r>
          </a:p>
          <a:p>
            <a:pPr lvl="1"/>
            <a:r>
              <a:rPr lang="en-US" dirty="0"/>
              <a:t>Investigate </a:t>
            </a:r>
            <a:r>
              <a:rPr lang="en-US" dirty="0" err="1"/>
              <a:t>oneAPI</a:t>
            </a:r>
            <a:r>
              <a:rPr lang="en-US" dirty="0"/>
              <a:t> for FPGA-to-GPU data transfer</a:t>
            </a:r>
          </a:p>
          <a:p>
            <a:pPr lvl="1"/>
            <a:endParaRPr lang="en-US" dirty="0"/>
          </a:p>
          <a:p>
            <a:r>
              <a:rPr lang="en-US" b="1" dirty="0"/>
              <a:t>HOTS optimizations</a:t>
            </a:r>
          </a:p>
          <a:p>
            <a:pPr lvl="1"/>
            <a:r>
              <a:rPr lang="en-US" dirty="0"/>
              <a:t>Discretization of exponential calculation</a:t>
            </a:r>
          </a:p>
          <a:p>
            <a:pPr lvl="2"/>
            <a:r>
              <a:rPr lang="en-US" dirty="0"/>
              <a:t>SYCL implementation is efficient</a:t>
            </a:r>
          </a:p>
          <a:p>
            <a:pPr lvl="2"/>
            <a:r>
              <a:rPr lang="en-US" dirty="0"/>
              <a:t>Still remains on critical path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804E0-014C-44C4-9804-A9183AC49B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DB180-F93F-440A-8193-8CC661418732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99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5A9B7-37DF-4F03-A176-1E27F071C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CF5AF-BF31-448A-AEEC-D4ABE898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4911725"/>
          </a:xfrm>
        </p:spPr>
        <p:txBody>
          <a:bodyPr/>
          <a:lstStyle/>
          <a:p>
            <a:r>
              <a:rPr lang="en-US" b="1" dirty="0"/>
              <a:t>Intel FPGA </a:t>
            </a:r>
            <a:r>
              <a:rPr lang="en-US" b="1" dirty="0" err="1"/>
              <a:t>DevCloud</a:t>
            </a:r>
            <a:endParaRPr lang="en-US" b="1" dirty="0"/>
          </a:p>
          <a:p>
            <a:pPr lvl="1"/>
            <a:r>
              <a:rPr lang="en-US" dirty="0"/>
              <a:t>Jeffery Nigh and Larry Landis</a:t>
            </a:r>
          </a:p>
          <a:p>
            <a:pPr lvl="2"/>
            <a:r>
              <a:rPr lang="en-US" dirty="0"/>
              <a:t>Resource access, debugging, guidance</a:t>
            </a:r>
          </a:p>
          <a:p>
            <a:r>
              <a:rPr lang="en-US" b="1" dirty="0"/>
              <a:t>NSF SHREC</a:t>
            </a:r>
          </a:p>
          <a:p>
            <a:pPr lvl="1"/>
            <a:r>
              <a:rPr lang="en-US" dirty="0"/>
              <a:t>Michael Ing and Devon Callanan</a:t>
            </a:r>
          </a:p>
          <a:p>
            <a:pPr lvl="2"/>
            <a:r>
              <a:rPr lang="en-US" dirty="0"/>
              <a:t>Collaboration</a:t>
            </a:r>
          </a:p>
          <a:p>
            <a:r>
              <a:rPr lang="en-US" b="1" dirty="0"/>
              <a:t>This research was supported by SHREC industry and agency members and by the IUCRC Program of the National Science Foundation under Grant No. CNS-1738783.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1A980-55F9-4A10-B369-D0DD378F69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DB180-F93F-440A-8193-8CC661418732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8186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5A9B7-37DF-4F03-A176-1E27F071C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CF5AF-BF31-448A-AEEC-D4ABE8985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4911725"/>
          </a:xfrm>
        </p:spPr>
        <p:txBody>
          <a:bodyPr/>
          <a:lstStyle/>
          <a:p>
            <a:r>
              <a:rPr lang="en-US" dirty="0"/>
              <a:t>Thanks for your attention!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1A980-55F9-4A10-B369-D0DD378F69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DB180-F93F-440A-8193-8CC661418732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10CB1C10-FC22-EC40-B9DE-B9EA2A609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95500" y="1809749"/>
            <a:ext cx="4953000" cy="42100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3827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8D3B5-2621-8940-A7B0-C281EBB4F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2BB33-3A00-ED40-9A57-C2320916A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800" dirty="0"/>
              <a:t>[1] B. Jenkins, “Intel FPGA Design Workshop,” Intel Programmable Solu-</a:t>
            </a:r>
            <a:r>
              <a:rPr lang="en-US" sz="800" dirty="0" err="1"/>
              <a:t>tions</a:t>
            </a:r>
            <a:r>
              <a:rPr lang="en-US" sz="800" dirty="0"/>
              <a:t> Group. University of Pittsburgh Center for Research Computing.[Workshop on FPGA design using Intel Tools]. April 2019.</a:t>
            </a:r>
          </a:p>
          <a:p>
            <a:r>
              <a:rPr lang="en-US" sz="800" dirty="0"/>
              <a:t>[2] L. </a:t>
            </a:r>
            <a:r>
              <a:rPr lang="en-US" sz="800" dirty="0" err="1"/>
              <a:t>Kljucaric</a:t>
            </a:r>
            <a:r>
              <a:rPr lang="en-US" sz="800" dirty="0"/>
              <a:t>, “Deep-Learning Inferencing with High-Performance Hard-ware Accelerators,” 2019 IEEE High Performance extreme </a:t>
            </a:r>
            <a:r>
              <a:rPr lang="en-US" sz="800" dirty="0" err="1"/>
              <a:t>ComputingConference</a:t>
            </a:r>
            <a:r>
              <a:rPr lang="en-US" sz="800" dirty="0"/>
              <a:t> (HPEC), Waltham, MA, 2019.</a:t>
            </a:r>
          </a:p>
          <a:p>
            <a:r>
              <a:rPr lang="en-US" sz="800" dirty="0"/>
              <a:t>[3] X. </a:t>
            </a:r>
            <a:r>
              <a:rPr lang="en-US" sz="800" dirty="0" err="1"/>
              <a:t>Lagorce</a:t>
            </a:r>
            <a:r>
              <a:rPr lang="en-US" sz="800" dirty="0"/>
              <a:t>, G. Orchard, Et al., “HOTS : A Hierarchy Of event-</a:t>
            </a:r>
            <a:r>
              <a:rPr lang="en-US" sz="800" dirty="0" err="1"/>
              <a:t>basedTime</a:t>
            </a:r>
            <a:r>
              <a:rPr lang="en-US" sz="800" dirty="0"/>
              <a:t>-Surfaces for pattern recognition”, IEEE Trans. Pattern </a:t>
            </a:r>
            <a:r>
              <a:rPr lang="en-US" sz="800" dirty="0" err="1"/>
              <a:t>AnalysisMachine</a:t>
            </a:r>
            <a:r>
              <a:rPr lang="en-US" sz="800" dirty="0"/>
              <a:t> Intelligence, July 2016. </a:t>
            </a:r>
            <a:r>
              <a:rPr lang="en-US" sz="800" dirty="0" err="1"/>
              <a:t>doi</a:t>
            </a:r>
            <a:r>
              <a:rPr lang="en-US" sz="800" dirty="0"/>
              <a:t> :10.1109/TPAMI.2016.25747</a:t>
            </a:r>
          </a:p>
          <a:p>
            <a:r>
              <a:rPr lang="en-US" sz="800" dirty="0"/>
              <a:t>[4] G. Martin, G. Smith, “High-level synthesis: Past, present, and </a:t>
            </a:r>
            <a:r>
              <a:rPr lang="en-US" sz="800" dirty="0" err="1"/>
              <a:t>future,”IEEE</a:t>
            </a:r>
            <a:r>
              <a:rPr lang="en-US" sz="800" dirty="0"/>
              <a:t> Design &amp; Test of Computers, vol. 26, issue 4, pp. 18–25, August2009.</a:t>
            </a:r>
          </a:p>
          <a:p>
            <a:r>
              <a:rPr lang="en-US" sz="800" dirty="0"/>
              <a:t>[5] F. Vahid, “Digital Design with RTL Design, Verilog and VHDL” (2nded.). John Wiley and Sons. p. 247. ISBN 978-0-470-53108-2. 2010.</a:t>
            </a:r>
          </a:p>
          <a:p>
            <a:r>
              <a:rPr lang="en-US" sz="800" dirty="0"/>
              <a:t>[6] Intel Corporation, “</a:t>
            </a:r>
            <a:r>
              <a:rPr lang="en-US" sz="800" dirty="0" err="1"/>
              <a:t>oneAPI</a:t>
            </a:r>
            <a:r>
              <a:rPr lang="en-US" sz="800" dirty="0"/>
              <a:t> Specification,” Intel </a:t>
            </a:r>
            <a:r>
              <a:rPr lang="en-US" sz="800" dirty="0" err="1"/>
              <a:t>oneAPI</a:t>
            </a:r>
            <a:r>
              <a:rPr lang="en-US" sz="800" dirty="0"/>
              <a:t> Specification.2020. </a:t>
            </a:r>
            <a:r>
              <a:rPr lang="en-US" sz="800" dirty="0">
                <a:hlinkClick r:id="rId2"/>
              </a:rPr>
              <a:t>https://spec.oneapi.com/versions/latest/index.html</a:t>
            </a:r>
            <a:endParaRPr lang="en-US" sz="800" dirty="0"/>
          </a:p>
          <a:p>
            <a:r>
              <a:rPr lang="en-US" sz="800" dirty="0"/>
              <a:t>[7] J. Deng, W. Dong, Et al., ”ImageNet: A Large-Scale Hierarchical </a:t>
            </a:r>
            <a:r>
              <a:rPr lang="en-US" sz="800" dirty="0" err="1"/>
              <a:t>ImageDatabase</a:t>
            </a:r>
            <a:r>
              <a:rPr lang="en-US" sz="800" dirty="0"/>
              <a:t>,” CVPR09, 2009. </a:t>
            </a:r>
            <a:r>
              <a:rPr lang="en-US" sz="800" dirty="0">
                <a:hlinkClick r:id="rId3"/>
              </a:rPr>
              <a:t>http://image-net.org/about-publication</a:t>
            </a:r>
            <a:endParaRPr lang="en-US" sz="800" dirty="0"/>
          </a:p>
          <a:p>
            <a:r>
              <a:rPr lang="en-US" sz="800" dirty="0"/>
              <a:t>[8] J. Deng, W. Dong, Et al., ”ImageNet: A Large-Scale Hierarchical </a:t>
            </a:r>
            <a:r>
              <a:rPr lang="en-US" sz="800" dirty="0" err="1"/>
              <a:t>ImageDatabase</a:t>
            </a:r>
            <a:r>
              <a:rPr lang="en-US" sz="800" dirty="0"/>
              <a:t>,” CVPR09, 2009. </a:t>
            </a:r>
            <a:r>
              <a:rPr lang="en-US" sz="800" dirty="0">
                <a:hlinkClick r:id="rId4"/>
              </a:rPr>
              <a:t>http://image-net.org/about-stats</a:t>
            </a:r>
            <a:endParaRPr lang="en-US" sz="800" dirty="0"/>
          </a:p>
          <a:p>
            <a:r>
              <a:rPr lang="en-US" sz="800" dirty="0"/>
              <a:t>[9] S.-C. Liu, T. Delbruck, “Neuromorphic sensory systems,” Current </a:t>
            </a:r>
            <a:r>
              <a:rPr lang="en-US" sz="800" dirty="0" err="1"/>
              <a:t>Opin</a:t>
            </a:r>
            <a:r>
              <a:rPr lang="en-US" sz="800" dirty="0"/>
              <a:t>-ion in Neurobiology, vol. 20, issue 3, pp 288–295. June 2010.</a:t>
            </a:r>
          </a:p>
          <a:p>
            <a:r>
              <a:rPr lang="en-US" sz="800" dirty="0"/>
              <a:t>[10] Y. </a:t>
            </a:r>
            <a:r>
              <a:rPr lang="en-US" sz="800" dirty="0" err="1"/>
              <a:t>Lecun</a:t>
            </a:r>
            <a:r>
              <a:rPr lang="en-US" sz="800" dirty="0"/>
              <a:t>, L. </a:t>
            </a:r>
            <a:r>
              <a:rPr lang="en-US" sz="800" dirty="0" err="1"/>
              <a:t>Bottou</a:t>
            </a:r>
            <a:r>
              <a:rPr lang="en-US" sz="800" dirty="0"/>
              <a:t>, Et al., “Gradient-based learning </a:t>
            </a:r>
            <a:r>
              <a:rPr lang="en-US" sz="800" dirty="0" err="1"/>
              <a:t>appliedto</a:t>
            </a:r>
            <a:r>
              <a:rPr lang="en-US" sz="800" dirty="0"/>
              <a:t> document recognition.” Proc. IEEE 86, 2278–2324. 1998. doi:10.1109/5.726791</a:t>
            </a:r>
          </a:p>
          <a:p>
            <a:r>
              <a:rPr lang="en-US" sz="800" dirty="0"/>
              <a:t>[11] G. Orchard, G. Cohen, Et al., “Converting Static Image Datasets to Spik-</a:t>
            </a:r>
            <a:r>
              <a:rPr lang="en-US" sz="800" dirty="0" err="1"/>
              <a:t>ing</a:t>
            </a:r>
            <a:r>
              <a:rPr lang="en-US" sz="800" dirty="0"/>
              <a:t> Neuromorphic Datasets Using Saccades”, Frontiers in Neuroscience,vol.9, issue 437, Oct. 2015</a:t>
            </a:r>
          </a:p>
          <a:p>
            <a:r>
              <a:rPr lang="en-US" sz="800" dirty="0"/>
              <a:t>[12] J. Lu, J. Dong, Et al., “An Event-based Categorization </a:t>
            </a:r>
            <a:r>
              <a:rPr lang="en-US" sz="800" dirty="0" err="1"/>
              <a:t>ModelUsing</a:t>
            </a:r>
            <a:r>
              <a:rPr lang="en-US" sz="800" dirty="0"/>
              <a:t> </a:t>
            </a:r>
            <a:r>
              <a:rPr lang="en-US" sz="800" dirty="0" err="1"/>
              <a:t>Spatio</a:t>
            </a:r>
            <a:r>
              <a:rPr lang="en-US" sz="800" dirty="0"/>
              <a:t>-temporal Features in a Spiking Neural Network,”2020 12th International Conference on Advanced </a:t>
            </a:r>
            <a:r>
              <a:rPr lang="en-US" sz="800" dirty="0" err="1"/>
              <a:t>ComputationalIntelligence</a:t>
            </a:r>
            <a:r>
              <a:rPr lang="en-US" sz="800" dirty="0"/>
              <a:t>(ICACI),Dali,China,2020,pp.385-390,doi:10.1109/ICACI49185.2020.9177628</a:t>
            </a:r>
          </a:p>
          <a:p>
            <a:r>
              <a:rPr lang="en-US" sz="800" dirty="0"/>
              <a:t>[13] A. </a:t>
            </a:r>
            <a:r>
              <a:rPr lang="en-US" sz="800" dirty="0" err="1"/>
              <a:t>Sironi</a:t>
            </a:r>
            <a:r>
              <a:rPr lang="en-US" sz="800" dirty="0"/>
              <a:t>, M. Brambilla, Et al. “HATS: Histograms of Averaged </a:t>
            </a:r>
            <a:r>
              <a:rPr lang="en-US" sz="800" dirty="0" err="1"/>
              <a:t>TimeSurfaces</a:t>
            </a:r>
            <a:r>
              <a:rPr lang="en-US" sz="800" dirty="0"/>
              <a:t> for Robust Event-based Object Classification”. To appear </a:t>
            </a:r>
            <a:r>
              <a:rPr lang="en-US" sz="800" dirty="0" err="1"/>
              <a:t>inIEEE</a:t>
            </a:r>
            <a:r>
              <a:rPr lang="en-US" sz="800" dirty="0"/>
              <a:t> Conference on Computer Vision and Pattern Recognition (CVPR),2018. arXiv:1803.07913</a:t>
            </a:r>
          </a:p>
          <a:p>
            <a:r>
              <a:rPr lang="en-US" sz="800" dirty="0"/>
              <a:t>[14] R. Ghosh, A. Mishra, Et. al, “Real-time object recognition and </a:t>
            </a:r>
            <a:r>
              <a:rPr lang="en-US" sz="800" dirty="0" err="1"/>
              <a:t>ori-entation</a:t>
            </a:r>
            <a:r>
              <a:rPr lang="en-US" sz="800" dirty="0"/>
              <a:t> estimation using an event-based camera and CNN,” 2014IEEE Biomedical Circuits and Systems Conference (</a:t>
            </a:r>
            <a:r>
              <a:rPr lang="en-US" sz="800" dirty="0" err="1"/>
              <a:t>BioCAS</a:t>
            </a:r>
            <a:r>
              <a:rPr lang="en-US" sz="800" dirty="0"/>
              <a:t>) Pro-</a:t>
            </a:r>
            <a:r>
              <a:rPr lang="en-US" sz="800" dirty="0" err="1"/>
              <a:t>ceedings</a:t>
            </a:r>
            <a:r>
              <a:rPr lang="en-US" sz="800" dirty="0"/>
              <a:t>, Lausanne, Switzerland, 2014, pp. 544-547, </a:t>
            </a:r>
            <a:r>
              <a:rPr lang="en-US" sz="800" dirty="0" err="1"/>
              <a:t>doi</a:t>
            </a:r>
            <a:r>
              <a:rPr lang="en-US" sz="800" dirty="0"/>
              <a:t>: 10.1109/Bio-CAS.2014.6981783</a:t>
            </a:r>
          </a:p>
          <a:p>
            <a:r>
              <a:rPr lang="en-US" sz="800" dirty="0"/>
              <a:t>[15] M. </a:t>
            </a:r>
            <a:r>
              <a:rPr lang="en-US" sz="800" dirty="0" err="1"/>
              <a:t>Hofst</a:t>
            </a:r>
            <a:r>
              <a:rPr lang="en-US" sz="800" dirty="0"/>
              <a:t> ̈atter, M. </a:t>
            </a:r>
            <a:r>
              <a:rPr lang="en-US" sz="800" dirty="0" err="1"/>
              <a:t>Litzenberger</a:t>
            </a:r>
            <a:r>
              <a:rPr lang="en-US" sz="800" dirty="0"/>
              <a:t>, Et al., “Hardware-accelerated address-event processing for high-speed visual object recognition,” 2011 18thIEEE International Conference on Electronics, Circuits, and </a:t>
            </a:r>
            <a:r>
              <a:rPr lang="en-US" sz="800" dirty="0" err="1"/>
              <a:t>Systems,Beirut</a:t>
            </a:r>
            <a:r>
              <a:rPr lang="en-US" sz="800" dirty="0"/>
              <a:t>, Lebanon, 2011, pp. 89-92, </a:t>
            </a:r>
            <a:r>
              <a:rPr lang="en-US" sz="800" dirty="0" err="1"/>
              <a:t>doi</a:t>
            </a:r>
            <a:r>
              <a:rPr lang="en-US" sz="800" dirty="0"/>
              <a:t>: 10.1109/ICECS.2011.6122221.</a:t>
            </a:r>
          </a:p>
          <a:p>
            <a:r>
              <a:rPr lang="en-US" sz="800" dirty="0"/>
              <a:t>[16] E. </a:t>
            </a:r>
            <a:r>
              <a:rPr lang="en-US" sz="800" dirty="0" err="1"/>
              <a:t>Luebbers</a:t>
            </a:r>
            <a:r>
              <a:rPr lang="en-US" sz="800" dirty="0"/>
              <a:t>, S. Liu, Et al., “Simplify Software Integration for FPGA Accelerators with OPAE” Intel FPGA White Paper. 2021.https://01.org/sites/default/files/downloads/</a:t>
            </a:r>
            <a:r>
              <a:rPr lang="en-US" sz="800" dirty="0" err="1"/>
              <a:t>opae</a:t>
            </a:r>
            <a:r>
              <a:rPr lang="en-US" sz="800" dirty="0"/>
              <a:t>/open-programmable-acceleration-engine-</a:t>
            </a:r>
            <a:r>
              <a:rPr lang="en-US" sz="800" dirty="0" err="1"/>
              <a:t>paper.pdf</a:t>
            </a:r>
            <a:endParaRPr lang="en-US" sz="800" dirty="0"/>
          </a:p>
          <a:p>
            <a:r>
              <a:rPr lang="en-US" sz="800" dirty="0"/>
              <a:t>[17] Intel Corporation , “Intel FPGA Programmable Acceleration Card D5005 Data Sheet” Intel Product Data Sheet. 2019. https://</a:t>
            </a:r>
            <a:r>
              <a:rPr lang="en-US" sz="800" dirty="0" err="1"/>
              <a:t>www.intel.com</a:t>
            </a:r>
            <a:r>
              <a:rPr lang="en-US" sz="800" dirty="0"/>
              <a:t>/content/www/us/</a:t>
            </a:r>
            <a:r>
              <a:rPr lang="en-US" sz="800" dirty="0" err="1"/>
              <a:t>en</a:t>
            </a:r>
            <a:r>
              <a:rPr lang="en-US" sz="800" dirty="0"/>
              <a:t>/programmable/products/</a:t>
            </a:r>
            <a:r>
              <a:rPr lang="en-US" sz="800" dirty="0" err="1"/>
              <a:t>boardsandkits</a:t>
            </a:r>
            <a:r>
              <a:rPr lang="en-US" sz="800" dirty="0"/>
              <a:t>/dev-kits/altera/intel-fpga-pac-d5005/</a:t>
            </a:r>
            <a:r>
              <a:rPr lang="en-US" sz="800" dirty="0" err="1"/>
              <a:t>documentation.html</a:t>
            </a:r>
            <a:endParaRPr lang="en-US" sz="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3BFC61-0776-6246-BEDC-1253702323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DB180-F93F-440A-8193-8CC661418732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842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7BBA39-E51E-4A2A-BEE8-2662E2446FB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198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What is SHREC?</a:t>
            </a:r>
          </a:p>
        </p:txBody>
      </p:sp>
      <p:sp>
        <p:nvSpPr>
          <p:cNvPr id="7198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908" y="1219200"/>
            <a:ext cx="8991600" cy="5029200"/>
          </a:xfrm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2600" b="1" dirty="0">
                <a:latin typeface="Arial Narrow" charset="0"/>
                <a:ea typeface="Arial Narrow" charset="0"/>
                <a:cs typeface="Arial Narrow" charset="0"/>
              </a:rPr>
              <a:t>NSF Center for Space, High-Performance, &amp; Resilient Computing</a:t>
            </a:r>
          </a:p>
          <a:p>
            <a:pPr lvl="1" eaLnBrk="1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2000" dirty="0">
                <a:sym typeface="Wingdings" pitchFamily="2" charset="2"/>
              </a:rPr>
              <a:t>Founded in Sep. 2017, replacing highly successful </a:t>
            </a:r>
            <a:r>
              <a:rPr lang="en-US" sz="2000" b="1" i="1" dirty="0">
                <a:sym typeface="Wingdings" pitchFamily="2" charset="2"/>
              </a:rPr>
              <a:t>NSF CHREC Center</a:t>
            </a:r>
          </a:p>
          <a:p>
            <a:pPr lvl="1" eaLnBrk="1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2000" dirty="0">
                <a:sym typeface="Wingdings" pitchFamily="2" charset="2"/>
              </a:rPr>
              <a:t>Leading ECE research groups @ four major universities</a:t>
            </a:r>
          </a:p>
          <a:p>
            <a:pPr lvl="2" eaLnBrk="1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800" b="1" dirty="0">
                <a:solidFill>
                  <a:srgbClr val="006600"/>
                </a:solidFill>
                <a:sym typeface="Wingdings" pitchFamily="2" charset="2"/>
              </a:rPr>
              <a:t>University of Pittsburgh</a:t>
            </a:r>
            <a:r>
              <a:rPr lang="en-US" sz="1800" b="1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1800" dirty="0">
                <a:solidFill>
                  <a:schemeClr val="tx1"/>
                </a:solidFill>
                <a:sym typeface="Wingdings" pitchFamily="2" charset="2"/>
              </a:rPr>
              <a:t>(lead)</a:t>
            </a:r>
          </a:p>
          <a:p>
            <a:pPr lvl="2" eaLnBrk="1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800" b="1" dirty="0">
                <a:solidFill>
                  <a:srgbClr val="006600"/>
                </a:solidFill>
              </a:rPr>
              <a:t>Brigham Young University </a:t>
            </a:r>
            <a:r>
              <a:rPr lang="en-US" sz="1800" dirty="0">
                <a:solidFill>
                  <a:schemeClr val="tx1"/>
                </a:solidFill>
                <a:sym typeface="Wingdings" pitchFamily="2" charset="2"/>
              </a:rPr>
              <a:t>(partner)</a:t>
            </a:r>
          </a:p>
          <a:p>
            <a:pPr lvl="2" eaLnBrk="1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800" b="1" dirty="0">
                <a:solidFill>
                  <a:srgbClr val="006600"/>
                </a:solidFill>
              </a:rPr>
              <a:t>University of Florida </a:t>
            </a:r>
            <a:r>
              <a:rPr lang="en-US" sz="1800" dirty="0">
                <a:solidFill>
                  <a:schemeClr val="tx1"/>
                </a:solidFill>
                <a:sym typeface="Wingdings" pitchFamily="2" charset="2"/>
              </a:rPr>
              <a:t>(partner)</a:t>
            </a:r>
            <a:endParaRPr lang="en-US" sz="1800" b="1" dirty="0">
              <a:solidFill>
                <a:srgbClr val="006600"/>
              </a:solidFill>
            </a:endParaRPr>
          </a:p>
          <a:p>
            <a:pPr lvl="2" eaLnBrk="1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800" b="1" dirty="0">
                <a:solidFill>
                  <a:srgbClr val="006600"/>
                </a:solidFill>
              </a:rPr>
              <a:t>Virginia Tech </a:t>
            </a:r>
            <a:r>
              <a:rPr lang="en-US" sz="1800" dirty="0">
                <a:solidFill>
                  <a:schemeClr val="tx1"/>
                </a:solidFill>
                <a:sym typeface="Wingdings" pitchFamily="2" charset="2"/>
              </a:rPr>
              <a:t>(partner)</a:t>
            </a:r>
            <a:endParaRPr lang="en-US" sz="1800" b="1" dirty="0">
              <a:solidFill>
                <a:srgbClr val="006600"/>
              </a:solidFill>
            </a:endParaRPr>
          </a:p>
          <a:p>
            <a:pPr eaLnBrk="1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2400" b="1" dirty="0"/>
              <a:t>Under auspices of IUCRC Program at NSF</a:t>
            </a:r>
          </a:p>
          <a:p>
            <a:pPr lvl="1" eaLnBrk="1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Industry-University Cooperative Research Centers</a:t>
            </a:r>
          </a:p>
          <a:p>
            <a:pPr lvl="2" eaLnBrk="1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800" dirty="0"/>
              <a:t>Fostering university, agency, and industry R&amp;D collaborations</a:t>
            </a:r>
          </a:p>
          <a:p>
            <a:pPr lvl="1" eaLnBrk="1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2000" b="1" dirty="0"/>
              <a:t>SHREC is both National Research Center and Consortium</a:t>
            </a:r>
          </a:p>
          <a:p>
            <a:pPr lvl="2" eaLnBrk="1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800" dirty="0"/>
              <a:t>University groups serve as research base (faculty, students, staff)</a:t>
            </a:r>
          </a:p>
          <a:p>
            <a:pPr lvl="2" eaLnBrk="1" hangingPunct="1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1800" dirty="0"/>
              <a:t>Industry &amp; government organizations are research partners, sponsors, collaborators, advisory board, &amp; technology-transfer recipients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4C7331-8CB9-FB49-8B5A-B9E9E3DB3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8620"/>
            <a:ext cx="4071481" cy="1286500"/>
          </a:xfrm>
          <a:prstGeom prst="rect">
            <a:avLst/>
          </a:prstGeom>
        </p:spPr>
      </p:pic>
      <p:pic>
        <p:nvPicPr>
          <p:cNvPr id="9" name="Picture 10" descr="Related image">
            <a:extLst>
              <a:ext uri="{FF2B5EF4-FFF2-40B4-BE49-F238E27FC236}">
                <a16:creationId xmlns:a16="http://schemas.microsoft.com/office/drawing/2014/main" id="{34633E2C-A80B-FF45-8A9D-144BFCC99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298" y="2588575"/>
            <a:ext cx="1895194" cy="189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HREC">
            <a:hlinkClick r:id="rId4"/>
            <a:extLst>
              <a:ext uri="{FF2B5EF4-FFF2-40B4-BE49-F238E27FC236}">
                <a16:creationId xmlns:a16="http://schemas.microsoft.com/office/drawing/2014/main" id="{8E821C5C-421E-0B4D-BD31-8AAFB17B4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32586" y="2021114"/>
            <a:ext cx="1536938" cy="43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8052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98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98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98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98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987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7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987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211EF3-824C-41AB-8DBC-0C91711D0F5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87043" name="Picture 2" descr="3364"/>
          <p:cNvPicPr>
            <a:picLocks noChangeAspect="1" noChangeArrowheads="1"/>
          </p:cNvPicPr>
          <p:nvPr/>
        </p:nvPicPr>
        <p:blipFill>
          <a:blip r:embed="rId3" cstate="print"/>
          <a:srcRect r="37143" b="34848"/>
          <a:stretch>
            <a:fillRect/>
          </a:stretch>
        </p:blipFill>
        <p:spPr bwMode="auto">
          <a:xfrm>
            <a:off x="7105650" y="4038600"/>
            <a:ext cx="8191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08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Center Mission</a:t>
            </a:r>
          </a:p>
        </p:txBody>
      </p:sp>
      <p:grpSp>
        <p:nvGrpSpPr>
          <p:cNvPr id="87045" name="Group 4"/>
          <p:cNvGrpSpPr>
            <a:grpSpLocks/>
          </p:cNvGrpSpPr>
          <p:nvPr/>
        </p:nvGrpSpPr>
        <p:grpSpPr bwMode="auto">
          <a:xfrm>
            <a:off x="305548" y="1066270"/>
            <a:ext cx="7085104" cy="5030260"/>
            <a:chOff x="967" y="1016"/>
            <a:chExt cx="3850" cy="2819"/>
          </a:xfrm>
        </p:grpSpPr>
        <p:sp>
          <p:nvSpPr>
            <p:cNvPr id="720901" name="AutoShape 5"/>
            <p:cNvSpPr>
              <a:spLocks noChangeAspect="1" noChangeArrowheads="1"/>
            </p:cNvSpPr>
            <p:nvPr/>
          </p:nvSpPr>
          <p:spPr bwMode="auto">
            <a:xfrm>
              <a:off x="1915" y="1617"/>
              <a:ext cx="1944" cy="1675"/>
            </a:xfrm>
            <a:prstGeom prst="triangle">
              <a:avLst>
                <a:gd name="adj" fmla="val 50000"/>
              </a:avLst>
            </a:prstGeom>
            <a:solidFill>
              <a:srgbClr val="CCCCFF"/>
            </a:solidFill>
            <a:ln w="57150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81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36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720902" name="Oval 6"/>
            <p:cNvSpPr>
              <a:spLocks noChangeArrowheads="1"/>
            </p:cNvSpPr>
            <p:nvPr/>
          </p:nvSpPr>
          <p:spPr bwMode="auto">
            <a:xfrm>
              <a:off x="967" y="3234"/>
              <a:ext cx="1157" cy="601"/>
            </a:xfrm>
            <a:prstGeom prst="ellipse">
              <a:avLst/>
            </a:prstGeom>
            <a:solidFill>
              <a:srgbClr val="FFFFCC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>
              <a:outerShdw dist="107763" dir="81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720903" name="Oval 7"/>
            <p:cNvSpPr>
              <a:spLocks noChangeArrowheads="1"/>
            </p:cNvSpPr>
            <p:nvPr/>
          </p:nvSpPr>
          <p:spPr bwMode="auto">
            <a:xfrm>
              <a:off x="2334" y="1016"/>
              <a:ext cx="1116" cy="601"/>
            </a:xfrm>
            <a:prstGeom prst="ellipse">
              <a:avLst/>
            </a:prstGeom>
            <a:solidFill>
              <a:srgbClr val="FFBE7D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>
              <a:outerShdw dist="107763" dir="81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  <p:sp>
          <p:nvSpPr>
            <p:cNvPr id="720904" name="Oval 8"/>
            <p:cNvSpPr>
              <a:spLocks noChangeArrowheads="1"/>
            </p:cNvSpPr>
            <p:nvPr/>
          </p:nvSpPr>
          <p:spPr bwMode="auto">
            <a:xfrm>
              <a:off x="3660" y="3234"/>
              <a:ext cx="1157" cy="601"/>
            </a:xfrm>
            <a:prstGeom prst="ellipse">
              <a:avLst/>
            </a:prstGeom>
            <a:solidFill>
              <a:srgbClr val="D8EBB3"/>
            </a:solidFill>
            <a:ln w="28575">
              <a:solidFill>
                <a:srgbClr val="000000"/>
              </a:solidFill>
              <a:round/>
              <a:headEnd/>
              <a:tailEnd/>
            </a:ln>
            <a:effectLst>
              <a:outerShdw dist="107763" dir="81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 algn="ctr">
                <a:defRPr/>
              </a:pPr>
              <a:endParaRPr 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720905" name="Text Box 9"/>
          <p:cNvSpPr txBox="1">
            <a:spLocks noChangeArrowheads="1"/>
          </p:cNvSpPr>
          <p:nvPr/>
        </p:nvSpPr>
        <p:spPr bwMode="auto">
          <a:xfrm>
            <a:off x="5181600" y="491076"/>
            <a:ext cx="3811820" cy="3170099"/>
          </a:xfrm>
          <a:prstGeom prst="rect">
            <a:avLst/>
          </a:prstGeom>
          <a:solidFill>
            <a:srgbClr val="D1FFE8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1" u="sng" dirty="0">
                <a:solidFill>
                  <a:srgbClr val="000000"/>
                </a:solidFill>
              </a:rPr>
              <a:t>Theme: Mission-Critical Computing</a:t>
            </a:r>
            <a:endParaRPr lang="en-US" sz="1600" dirty="0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sz="1600" dirty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US" sz="1600" dirty="0">
                <a:solidFill>
                  <a:srgbClr val="000000"/>
                </a:solidFill>
              </a:rPr>
              <a:t>Basic and applied R&amp;D to advance 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S&amp;T on advanced computing. 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</a:rPr>
              <a:t>Many common challenges, technologies, &amp; benefits, in terms of performance, power, </a:t>
            </a:r>
            <a:r>
              <a:rPr lang="en-US" sz="1600" dirty="0" err="1">
                <a:solidFill>
                  <a:srgbClr val="000000"/>
                </a:solidFill>
              </a:rPr>
              <a:t>adaptivity</a:t>
            </a:r>
            <a:r>
              <a:rPr lang="en-US" sz="1600" dirty="0">
                <a:solidFill>
                  <a:srgbClr val="000000"/>
                </a:solidFill>
              </a:rPr>
              <a:t>, productivity, cost, size, etc. 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</a:rPr>
              <a:t>From architectures to applications 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to design concepts and tools.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0000"/>
                </a:solidFill>
              </a:rPr>
              <a:t>From spacecraft to supercomputers!</a:t>
            </a:r>
          </a:p>
        </p:txBody>
      </p:sp>
      <p:pic>
        <p:nvPicPr>
          <p:cNvPr id="87047" name="Picture 10" descr="satellite"/>
          <p:cNvPicPr>
            <a:picLocks noChangeAspect="1" noChangeArrowheads="1"/>
          </p:cNvPicPr>
          <p:nvPr/>
        </p:nvPicPr>
        <p:blipFill>
          <a:blip r:embed="rId4" cstate="print"/>
          <a:srcRect l="8160" r="43201" b="17473"/>
          <a:stretch>
            <a:fillRect/>
          </a:stretch>
        </p:blipFill>
        <p:spPr bwMode="auto">
          <a:xfrm>
            <a:off x="7696200" y="4724400"/>
            <a:ext cx="1063625" cy="12954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87048" name="Picture 11"/>
          <p:cNvPicPr>
            <a:picLocks noChangeAspect="1" noChangeArrowheads="1"/>
          </p:cNvPicPr>
          <p:nvPr/>
        </p:nvPicPr>
        <p:blipFill>
          <a:blip r:embed="rId5" cstate="print"/>
          <a:srcRect t="4411" b="2940"/>
          <a:stretch>
            <a:fillRect/>
          </a:stretch>
        </p:blipFill>
        <p:spPr bwMode="auto">
          <a:xfrm>
            <a:off x="5715000" y="4038600"/>
            <a:ext cx="1295400" cy="776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7050" name="Picture 13"/>
          <p:cNvPicPr>
            <a:picLocks noChangeAspect="1" noChangeArrowheads="1"/>
          </p:cNvPicPr>
          <p:nvPr/>
        </p:nvPicPr>
        <p:blipFill>
          <a:blip r:embed="rId6" cstate="print"/>
          <a:srcRect t="27875" b="10800"/>
          <a:stretch>
            <a:fillRect/>
          </a:stretch>
        </p:blipFill>
        <p:spPr bwMode="auto">
          <a:xfrm>
            <a:off x="2667000" y="5370513"/>
            <a:ext cx="2362200" cy="6492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7051" name="Picture 14" descr="lego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92250" y="1104900"/>
            <a:ext cx="10223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2" name="Picture 15" descr="j019538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385888" y="4013200"/>
            <a:ext cx="747712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3" name="Picture 16" descr="chi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5625" y="1103313"/>
            <a:ext cx="9239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4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1000" y="2209800"/>
            <a:ext cx="19050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0914" name="Text Box 18"/>
          <p:cNvSpPr txBox="1">
            <a:spLocks noChangeArrowheads="1"/>
          </p:cNvSpPr>
          <p:nvPr/>
        </p:nvSpPr>
        <p:spPr bwMode="auto">
          <a:xfrm>
            <a:off x="2133600" y="3886200"/>
            <a:ext cx="3429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SHREC</a:t>
            </a:r>
          </a:p>
        </p:txBody>
      </p:sp>
      <p:sp>
        <p:nvSpPr>
          <p:cNvPr id="87056" name="Text Box 19"/>
          <p:cNvSpPr txBox="1">
            <a:spLocks noChangeArrowheads="1"/>
          </p:cNvSpPr>
          <p:nvPr/>
        </p:nvSpPr>
        <p:spPr bwMode="auto">
          <a:xfrm>
            <a:off x="2821220" y="1268760"/>
            <a:ext cx="20537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00000"/>
                </a:solidFill>
              </a:rPr>
              <a:t>Space</a:t>
            </a:r>
            <a:br>
              <a:rPr lang="en-US" b="1" dirty="0">
                <a:solidFill>
                  <a:srgbClr val="000000"/>
                </a:solidFill>
              </a:rPr>
            </a:br>
            <a:r>
              <a:rPr lang="en-US" b="1" dirty="0">
                <a:solidFill>
                  <a:srgbClr val="000000"/>
                </a:solidFill>
              </a:rPr>
              <a:t>Computing</a:t>
            </a:r>
          </a:p>
        </p:txBody>
      </p:sp>
      <p:sp>
        <p:nvSpPr>
          <p:cNvPr id="87057" name="Text Box 20"/>
          <p:cNvSpPr txBox="1">
            <a:spLocks noChangeArrowheads="1"/>
          </p:cNvSpPr>
          <p:nvPr/>
        </p:nvSpPr>
        <p:spPr bwMode="auto">
          <a:xfrm>
            <a:off x="279400" y="5292497"/>
            <a:ext cx="21553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000000"/>
                </a:solidFill>
              </a:rPr>
              <a:t>High-Performance Computing</a:t>
            </a:r>
          </a:p>
        </p:txBody>
      </p:sp>
      <p:sp>
        <p:nvSpPr>
          <p:cNvPr id="87058" name="Text Box 21"/>
          <p:cNvSpPr txBox="1">
            <a:spLocks noChangeArrowheads="1"/>
          </p:cNvSpPr>
          <p:nvPr/>
        </p:nvSpPr>
        <p:spPr bwMode="auto">
          <a:xfrm>
            <a:off x="5257800" y="5274495"/>
            <a:ext cx="21328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000000"/>
                </a:solidFill>
              </a:rPr>
              <a:t>Resilient Computing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9F4CC19-B0EB-9B4A-88A4-B640B1700F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6285" y="3841114"/>
            <a:ext cx="1071973" cy="9660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BF8E05E-7657-6749-A24C-94777332F7F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B7BEC6"/>
              </a:clrFrom>
              <a:clrTo>
                <a:srgbClr val="B7BEC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46" b="90785" l="5739" r="92030">
                        <a14:foregroundMark x1="55685" y1="7970" x2="50478" y2="12453"/>
                        <a14:foregroundMark x1="50478" y1="12453" x2="49734" y2="12204"/>
                        <a14:foregroundMark x1="5951" y1="37111" x2="9671" y2="44458"/>
                        <a14:foregroundMark x1="92136" y1="54795" x2="88629" y2="60772"/>
                        <a14:foregroundMark x1="88629" y1="60772" x2="85335" y2="61270"/>
                        <a14:foregroundMark x1="51116" y1="90909" x2="54729" y2="82939"/>
                        <a14:foregroundMark x1="54729" y1="82939" x2="56642" y2="81071"/>
                        <a14:foregroundMark x1="5739" y1="36364" x2="5739" y2="3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152" y="2208269"/>
            <a:ext cx="951686" cy="8121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4F4F0F3-F724-D745-9885-E1B6F3E9E87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469" b="100000" l="2258" r="94194">
                        <a14:foregroundMark x1="33387" y1="13468" x2="37903" y2="17957"/>
                        <a14:foregroundMark x1="13065" y1="89226" x2="48548" y2="98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676" y="2085899"/>
            <a:ext cx="652614" cy="937872"/>
          </a:xfrm>
          <a:prstGeom prst="rect">
            <a:avLst/>
          </a:prstGeom>
        </p:spPr>
      </p:pic>
      <p:pic>
        <p:nvPicPr>
          <p:cNvPr id="27" name="Content Placeholder 4" descr="IMG_0378.JPG">
            <a:extLst>
              <a:ext uri="{FF2B5EF4-FFF2-40B4-BE49-F238E27FC236}">
                <a16:creationId xmlns:a16="http://schemas.microsoft.com/office/drawing/2014/main" id="{894B2069-383B-2448-BE83-BD020CCC071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4974" y="3886200"/>
            <a:ext cx="726838" cy="5827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905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DD27FA-726D-460C-B5BE-AA619E581A3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>
          <a:xfrm>
            <a:off x="1119562" y="1771650"/>
            <a:ext cx="6877050" cy="819150"/>
          </a:xfrm>
        </p:spPr>
        <p:txBody>
          <a:bodyPr/>
          <a:lstStyle/>
          <a:p>
            <a:pPr algn="ctr" eaLnBrk="1" hangingPunct="1"/>
            <a:r>
              <a:rPr lang="en-US" sz="3800" b="1" dirty="0">
                <a:solidFill>
                  <a:schemeClr val="tx1"/>
                </a:solidFill>
              </a:rPr>
              <a:t> Research Interaction  </a:t>
            </a:r>
          </a:p>
        </p:txBody>
      </p:sp>
      <p:sp>
        <p:nvSpPr>
          <p:cNvPr id="88068" name="Line 3"/>
          <p:cNvSpPr>
            <a:spLocks noChangeShapeType="1"/>
          </p:cNvSpPr>
          <p:nvPr/>
        </p:nvSpPr>
        <p:spPr bwMode="auto">
          <a:xfrm>
            <a:off x="916362" y="5240338"/>
            <a:ext cx="74025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/>
          <a:lstStyle/>
          <a:p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88069" name="Text Box 4"/>
          <p:cNvSpPr txBox="1">
            <a:spLocks noChangeArrowheads="1"/>
          </p:cNvSpPr>
          <p:nvPr/>
        </p:nvSpPr>
        <p:spPr bwMode="auto">
          <a:xfrm>
            <a:off x="883025" y="5276850"/>
            <a:ext cx="2170018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Basic Research</a:t>
            </a:r>
          </a:p>
        </p:txBody>
      </p:sp>
      <p:sp>
        <p:nvSpPr>
          <p:cNvPr id="88070" name="Text Box 5"/>
          <p:cNvSpPr txBox="1">
            <a:spLocks noChangeArrowheads="1"/>
          </p:cNvSpPr>
          <p:nvPr/>
        </p:nvSpPr>
        <p:spPr bwMode="auto">
          <a:xfrm>
            <a:off x="6341557" y="5276850"/>
            <a:ext cx="200728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Applied R&amp;D</a:t>
            </a:r>
          </a:p>
        </p:txBody>
      </p:sp>
      <p:sp>
        <p:nvSpPr>
          <p:cNvPr id="88071" name="Freeform 6"/>
          <p:cNvSpPr>
            <a:spLocks/>
          </p:cNvSpPr>
          <p:nvPr/>
        </p:nvSpPr>
        <p:spPr bwMode="auto">
          <a:xfrm>
            <a:off x="892550" y="2667000"/>
            <a:ext cx="3579812" cy="2655888"/>
          </a:xfrm>
          <a:custGeom>
            <a:avLst/>
            <a:gdLst>
              <a:gd name="T0" fmla="*/ 2147483647 w 2255"/>
              <a:gd name="T1" fmla="*/ 2147483647 h 1673"/>
              <a:gd name="T2" fmla="*/ 2147483647 w 2255"/>
              <a:gd name="T3" fmla="*/ 2147483647 h 1673"/>
              <a:gd name="T4" fmla="*/ 2147483647 w 2255"/>
              <a:gd name="T5" fmla="*/ 2147483647 h 1673"/>
              <a:gd name="T6" fmla="*/ 2147483647 w 2255"/>
              <a:gd name="T7" fmla="*/ 2147483647 h 1673"/>
              <a:gd name="T8" fmla="*/ 2147483647 w 2255"/>
              <a:gd name="T9" fmla="*/ 2147483647 h 1673"/>
              <a:gd name="T10" fmla="*/ 2147483647 w 2255"/>
              <a:gd name="T11" fmla="*/ 0 h 1673"/>
              <a:gd name="T12" fmla="*/ 2147483647 w 2255"/>
              <a:gd name="T13" fmla="*/ 2147483647 h 1673"/>
              <a:gd name="T14" fmla="*/ 2147483647 w 2255"/>
              <a:gd name="T15" fmla="*/ 2147483647 h 1673"/>
              <a:gd name="T16" fmla="*/ 2147483647 w 2255"/>
              <a:gd name="T17" fmla="*/ 2147483647 h 1673"/>
              <a:gd name="T18" fmla="*/ 2147483647 w 2255"/>
              <a:gd name="T19" fmla="*/ 2147483647 h 1673"/>
              <a:gd name="T20" fmla="*/ 2147483647 w 2255"/>
              <a:gd name="T21" fmla="*/ 2147483647 h 1673"/>
              <a:gd name="T22" fmla="*/ 2147483647 w 2255"/>
              <a:gd name="T23" fmla="*/ 2147483647 h 1673"/>
              <a:gd name="T24" fmla="*/ 2147483647 w 2255"/>
              <a:gd name="T25" fmla="*/ 2147483647 h 1673"/>
              <a:gd name="T26" fmla="*/ 2147483647 w 2255"/>
              <a:gd name="T27" fmla="*/ 2147483647 h 1673"/>
              <a:gd name="T28" fmla="*/ 2147483647 w 2255"/>
              <a:gd name="T29" fmla="*/ 2147483647 h 1673"/>
              <a:gd name="T30" fmla="*/ 2147483647 w 2255"/>
              <a:gd name="T31" fmla="*/ 2147483647 h 1673"/>
              <a:gd name="T32" fmla="*/ 2147483647 w 2255"/>
              <a:gd name="T33" fmla="*/ 2147483647 h 1673"/>
              <a:gd name="T34" fmla="*/ 2147483647 w 2255"/>
              <a:gd name="T35" fmla="*/ 2147483647 h 1673"/>
              <a:gd name="T36" fmla="*/ 2147483647 w 2255"/>
              <a:gd name="T37" fmla="*/ 2147483647 h 1673"/>
              <a:gd name="T38" fmla="*/ 2147483647 w 2255"/>
              <a:gd name="T39" fmla="*/ 2147483647 h 1673"/>
              <a:gd name="T40" fmla="*/ 2147483647 w 2255"/>
              <a:gd name="T41" fmla="*/ 2147483647 h 1673"/>
              <a:gd name="T42" fmla="*/ 2147483647 w 2255"/>
              <a:gd name="T43" fmla="*/ 2147483647 h 1673"/>
              <a:gd name="T44" fmla="*/ 2147483647 w 2255"/>
              <a:gd name="T45" fmla="*/ 2147483647 h 1673"/>
              <a:gd name="T46" fmla="*/ 2147483647 w 2255"/>
              <a:gd name="T47" fmla="*/ 2147483647 h 1673"/>
              <a:gd name="T48" fmla="*/ 2147483647 w 2255"/>
              <a:gd name="T49" fmla="*/ 2147483647 h 1673"/>
              <a:gd name="T50" fmla="*/ 2147483647 w 2255"/>
              <a:gd name="T51" fmla="*/ 2147483647 h 1673"/>
              <a:gd name="T52" fmla="*/ 2147483647 w 2255"/>
              <a:gd name="T53" fmla="*/ 2147483647 h 1673"/>
              <a:gd name="T54" fmla="*/ 2147483647 w 2255"/>
              <a:gd name="T55" fmla="*/ 2147483647 h 1673"/>
              <a:gd name="T56" fmla="*/ 2147483647 w 2255"/>
              <a:gd name="T57" fmla="*/ 2147483647 h 1673"/>
              <a:gd name="T58" fmla="*/ 2147483647 w 2255"/>
              <a:gd name="T59" fmla="*/ 2147483647 h 1673"/>
              <a:gd name="T60" fmla="*/ 2147483647 w 2255"/>
              <a:gd name="T61" fmla="*/ 2147483647 h 1673"/>
              <a:gd name="T62" fmla="*/ 2147483647 w 2255"/>
              <a:gd name="T63" fmla="*/ 2147483647 h 1673"/>
              <a:gd name="T64" fmla="*/ 2147483647 w 2255"/>
              <a:gd name="T65" fmla="*/ 2147483647 h 1673"/>
              <a:gd name="T66" fmla="*/ 2147483647 w 2255"/>
              <a:gd name="T67" fmla="*/ 2147483647 h 1673"/>
              <a:gd name="T68" fmla="*/ 2147483647 w 2255"/>
              <a:gd name="T69" fmla="*/ 2147483647 h 1673"/>
              <a:gd name="T70" fmla="*/ 2147483647 w 2255"/>
              <a:gd name="T71" fmla="*/ 2147483647 h 1673"/>
              <a:gd name="T72" fmla="*/ 2147483647 w 2255"/>
              <a:gd name="T73" fmla="*/ 2147483647 h 1673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255"/>
              <a:gd name="T112" fmla="*/ 0 h 1673"/>
              <a:gd name="T113" fmla="*/ 2255 w 2255"/>
              <a:gd name="T114" fmla="*/ 1673 h 1673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255" h="1673">
                <a:moveTo>
                  <a:pt x="24" y="1645"/>
                </a:moveTo>
                <a:cubicBezTo>
                  <a:pt x="14" y="1558"/>
                  <a:pt x="0" y="1508"/>
                  <a:pt x="15" y="1417"/>
                </a:cubicBezTo>
                <a:cubicBezTo>
                  <a:pt x="18" y="1398"/>
                  <a:pt x="33" y="1362"/>
                  <a:pt x="33" y="1362"/>
                </a:cubicBezTo>
                <a:cubicBezTo>
                  <a:pt x="40" y="1105"/>
                  <a:pt x="31" y="851"/>
                  <a:pt x="43" y="594"/>
                </a:cubicBezTo>
                <a:cubicBezTo>
                  <a:pt x="46" y="399"/>
                  <a:pt x="40" y="204"/>
                  <a:pt x="52" y="9"/>
                </a:cubicBezTo>
                <a:cubicBezTo>
                  <a:pt x="53" y="0"/>
                  <a:pt x="70" y="0"/>
                  <a:pt x="79" y="0"/>
                </a:cubicBezTo>
                <a:cubicBezTo>
                  <a:pt x="100" y="0"/>
                  <a:pt x="157" y="26"/>
                  <a:pt x="171" y="27"/>
                </a:cubicBezTo>
                <a:cubicBezTo>
                  <a:pt x="287" y="38"/>
                  <a:pt x="375" y="74"/>
                  <a:pt x="481" y="109"/>
                </a:cubicBezTo>
                <a:cubicBezTo>
                  <a:pt x="501" y="129"/>
                  <a:pt x="529" y="144"/>
                  <a:pt x="555" y="155"/>
                </a:cubicBezTo>
                <a:cubicBezTo>
                  <a:pt x="572" y="163"/>
                  <a:pt x="591" y="167"/>
                  <a:pt x="609" y="173"/>
                </a:cubicBezTo>
                <a:cubicBezTo>
                  <a:pt x="618" y="176"/>
                  <a:pt x="637" y="182"/>
                  <a:pt x="637" y="182"/>
                </a:cubicBezTo>
                <a:cubicBezTo>
                  <a:pt x="673" y="218"/>
                  <a:pt x="726" y="276"/>
                  <a:pt x="774" y="292"/>
                </a:cubicBezTo>
                <a:cubicBezTo>
                  <a:pt x="797" y="365"/>
                  <a:pt x="762" y="282"/>
                  <a:pt x="811" y="329"/>
                </a:cubicBezTo>
                <a:cubicBezTo>
                  <a:pt x="861" y="378"/>
                  <a:pt x="773" y="340"/>
                  <a:pt x="847" y="365"/>
                </a:cubicBezTo>
                <a:cubicBezTo>
                  <a:pt x="881" y="401"/>
                  <a:pt x="846" y="370"/>
                  <a:pt x="893" y="393"/>
                </a:cubicBezTo>
                <a:cubicBezTo>
                  <a:pt x="989" y="440"/>
                  <a:pt x="862" y="384"/>
                  <a:pt x="939" y="429"/>
                </a:cubicBezTo>
                <a:cubicBezTo>
                  <a:pt x="1008" y="470"/>
                  <a:pt x="915" y="394"/>
                  <a:pt x="1003" y="457"/>
                </a:cubicBezTo>
                <a:cubicBezTo>
                  <a:pt x="1061" y="499"/>
                  <a:pt x="1000" y="474"/>
                  <a:pt x="1057" y="493"/>
                </a:cubicBezTo>
                <a:cubicBezTo>
                  <a:pt x="1088" y="524"/>
                  <a:pt x="1116" y="549"/>
                  <a:pt x="1149" y="576"/>
                </a:cubicBezTo>
                <a:cubicBezTo>
                  <a:pt x="1173" y="595"/>
                  <a:pt x="1177" y="589"/>
                  <a:pt x="1195" y="612"/>
                </a:cubicBezTo>
                <a:cubicBezTo>
                  <a:pt x="1221" y="644"/>
                  <a:pt x="1252" y="672"/>
                  <a:pt x="1277" y="704"/>
                </a:cubicBezTo>
                <a:cubicBezTo>
                  <a:pt x="1284" y="713"/>
                  <a:pt x="1286" y="724"/>
                  <a:pt x="1295" y="731"/>
                </a:cubicBezTo>
                <a:cubicBezTo>
                  <a:pt x="1303" y="737"/>
                  <a:pt x="1314" y="737"/>
                  <a:pt x="1323" y="740"/>
                </a:cubicBezTo>
                <a:cubicBezTo>
                  <a:pt x="1342" y="769"/>
                  <a:pt x="1362" y="781"/>
                  <a:pt x="1387" y="804"/>
                </a:cubicBezTo>
                <a:cubicBezTo>
                  <a:pt x="1400" y="845"/>
                  <a:pt x="1434" y="881"/>
                  <a:pt x="1469" y="905"/>
                </a:cubicBezTo>
                <a:cubicBezTo>
                  <a:pt x="1502" y="954"/>
                  <a:pt x="1469" y="913"/>
                  <a:pt x="1515" y="950"/>
                </a:cubicBezTo>
                <a:cubicBezTo>
                  <a:pt x="1550" y="978"/>
                  <a:pt x="1562" y="1013"/>
                  <a:pt x="1606" y="1042"/>
                </a:cubicBezTo>
                <a:cubicBezTo>
                  <a:pt x="1630" y="1078"/>
                  <a:pt x="1664" y="1106"/>
                  <a:pt x="1697" y="1133"/>
                </a:cubicBezTo>
                <a:cubicBezTo>
                  <a:pt x="1746" y="1172"/>
                  <a:pt x="1685" y="1130"/>
                  <a:pt x="1734" y="1179"/>
                </a:cubicBezTo>
                <a:cubicBezTo>
                  <a:pt x="1742" y="1187"/>
                  <a:pt x="1753" y="1190"/>
                  <a:pt x="1761" y="1197"/>
                </a:cubicBezTo>
                <a:cubicBezTo>
                  <a:pt x="1803" y="1234"/>
                  <a:pt x="1841" y="1277"/>
                  <a:pt x="1880" y="1316"/>
                </a:cubicBezTo>
                <a:cubicBezTo>
                  <a:pt x="1962" y="1398"/>
                  <a:pt x="2029" y="1542"/>
                  <a:pt x="2145" y="1581"/>
                </a:cubicBezTo>
                <a:cubicBezTo>
                  <a:pt x="2178" y="1603"/>
                  <a:pt x="2217" y="1623"/>
                  <a:pt x="2255" y="1636"/>
                </a:cubicBezTo>
                <a:cubicBezTo>
                  <a:pt x="2167" y="1648"/>
                  <a:pt x="2078" y="1661"/>
                  <a:pt x="1990" y="1673"/>
                </a:cubicBezTo>
                <a:cubicBezTo>
                  <a:pt x="1829" y="1666"/>
                  <a:pt x="1741" y="1654"/>
                  <a:pt x="1588" y="1664"/>
                </a:cubicBezTo>
                <a:cubicBezTo>
                  <a:pt x="1370" y="1658"/>
                  <a:pt x="1173" y="1644"/>
                  <a:pt x="957" y="1636"/>
                </a:cubicBezTo>
                <a:cubicBezTo>
                  <a:pt x="647" y="1649"/>
                  <a:pt x="330" y="1602"/>
                  <a:pt x="24" y="1645"/>
                </a:cubicBezTo>
                <a:close/>
              </a:path>
            </a:pathLst>
          </a:custGeom>
          <a:solidFill>
            <a:schemeClr val="accent5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8072" name="Freeform 7"/>
          <p:cNvSpPr>
            <a:spLocks/>
          </p:cNvSpPr>
          <p:nvPr/>
        </p:nvSpPr>
        <p:spPr bwMode="auto">
          <a:xfrm>
            <a:off x="3654800" y="2568575"/>
            <a:ext cx="4619625" cy="2767013"/>
          </a:xfrm>
          <a:custGeom>
            <a:avLst/>
            <a:gdLst>
              <a:gd name="T0" fmla="*/ 2147483647 w 2910"/>
              <a:gd name="T1" fmla="*/ 2147483647 h 1743"/>
              <a:gd name="T2" fmla="*/ 2147483647 w 2910"/>
              <a:gd name="T3" fmla="*/ 2147483647 h 1743"/>
              <a:gd name="T4" fmla="*/ 2147483647 w 2910"/>
              <a:gd name="T5" fmla="*/ 2147483647 h 1743"/>
              <a:gd name="T6" fmla="*/ 2147483647 w 2910"/>
              <a:gd name="T7" fmla="*/ 2147483647 h 1743"/>
              <a:gd name="T8" fmla="*/ 2147483647 w 2910"/>
              <a:gd name="T9" fmla="*/ 2147483647 h 1743"/>
              <a:gd name="T10" fmla="*/ 2147483647 w 2910"/>
              <a:gd name="T11" fmla="*/ 2147483647 h 1743"/>
              <a:gd name="T12" fmla="*/ 2147483647 w 2910"/>
              <a:gd name="T13" fmla="*/ 2147483647 h 1743"/>
              <a:gd name="T14" fmla="*/ 2147483647 w 2910"/>
              <a:gd name="T15" fmla="*/ 2147483647 h 1743"/>
              <a:gd name="T16" fmla="*/ 2147483647 w 2910"/>
              <a:gd name="T17" fmla="*/ 2147483647 h 1743"/>
              <a:gd name="T18" fmla="*/ 2147483647 w 2910"/>
              <a:gd name="T19" fmla="*/ 2147483647 h 1743"/>
              <a:gd name="T20" fmla="*/ 2147483647 w 2910"/>
              <a:gd name="T21" fmla="*/ 2147483647 h 1743"/>
              <a:gd name="T22" fmla="*/ 2147483647 w 2910"/>
              <a:gd name="T23" fmla="*/ 2147483647 h 1743"/>
              <a:gd name="T24" fmla="*/ 2147483647 w 2910"/>
              <a:gd name="T25" fmla="*/ 2147483647 h 1743"/>
              <a:gd name="T26" fmla="*/ 2147483647 w 2910"/>
              <a:gd name="T27" fmla="*/ 2147483647 h 1743"/>
              <a:gd name="T28" fmla="*/ 2147483647 w 2910"/>
              <a:gd name="T29" fmla="*/ 2147483647 h 1743"/>
              <a:gd name="T30" fmla="*/ 2147483647 w 2910"/>
              <a:gd name="T31" fmla="*/ 2147483647 h 1743"/>
              <a:gd name="T32" fmla="*/ 2147483647 w 2910"/>
              <a:gd name="T33" fmla="*/ 2147483647 h 1743"/>
              <a:gd name="T34" fmla="*/ 2147483647 w 2910"/>
              <a:gd name="T35" fmla="*/ 2147483647 h 1743"/>
              <a:gd name="T36" fmla="*/ 2147483647 w 2910"/>
              <a:gd name="T37" fmla="*/ 2147483647 h 1743"/>
              <a:gd name="T38" fmla="*/ 2147483647 w 2910"/>
              <a:gd name="T39" fmla="*/ 2147483647 h 1743"/>
              <a:gd name="T40" fmla="*/ 2147483647 w 2910"/>
              <a:gd name="T41" fmla="*/ 2147483647 h 1743"/>
              <a:gd name="T42" fmla="*/ 2147483647 w 2910"/>
              <a:gd name="T43" fmla="*/ 2147483647 h 1743"/>
              <a:gd name="T44" fmla="*/ 2147483647 w 2910"/>
              <a:gd name="T45" fmla="*/ 2147483647 h 1743"/>
              <a:gd name="T46" fmla="*/ 2147483647 w 2910"/>
              <a:gd name="T47" fmla="*/ 2147483647 h 1743"/>
              <a:gd name="T48" fmla="*/ 2147483647 w 2910"/>
              <a:gd name="T49" fmla="*/ 2147483647 h 1743"/>
              <a:gd name="T50" fmla="*/ 2147483647 w 2910"/>
              <a:gd name="T51" fmla="*/ 2147483647 h 1743"/>
              <a:gd name="T52" fmla="*/ 2147483647 w 2910"/>
              <a:gd name="T53" fmla="*/ 2147483647 h 1743"/>
              <a:gd name="T54" fmla="*/ 2147483647 w 2910"/>
              <a:gd name="T55" fmla="*/ 2147483647 h 1743"/>
              <a:gd name="T56" fmla="*/ 2147483647 w 2910"/>
              <a:gd name="T57" fmla="*/ 2147483647 h 1743"/>
              <a:gd name="T58" fmla="*/ 2147483647 w 2910"/>
              <a:gd name="T59" fmla="*/ 2147483647 h 1743"/>
              <a:gd name="T60" fmla="*/ 2147483647 w 2910"/>
              <a:gd name="T61" fmla="*/ 2147483647 h 1743"/>
              <a:gd name="T62" fmla="*/ 2147483647 w 2910"/>
              <a:gd name="T63" fmla="*/ 2147483647 h 1743"/>
              <a:gd name="T64" fmla="*/ 2147483647 w 2910"/>
              <a:gd name="T65" fmla="*/ 2147483647 h 1743"/>
              <a:gd name="T66" fmla="*/ 2147483647 w 2910"/>
              <a:gd name="T67" fmla="*/ 2147483647 h 1743"/>
              <a:gd name="T68" fmla="*/ 2147483647 w 2910"/>
              <a:gd name="T69" fmla="*/ 2147483647 h 1743"/>
              <a:gd name="T70" fmla="*/ 2147483647 w 2910"/>
              <a:gd name="T71" fmla="*/ 2147483647 h 1743"/>
              <a:gd name="T72" fmla="*/ 2147483647 w 2910"/>
              <a:gd name="T73" fmla="*/ 2147483647 h 1743"/>
              <a:gd name="T74" fmla="*/ 2147483647 w 2910"/>
              <a:gd name="T75" fmla="*/ 2147483647 h 1743"/>
              <a:gd name="T76" fmla="*/ 2147483647 w 2910"/>
              <a:gd name="T77" fmla="*/ 2147483647 h 1743"/>
              <a:gd name="T78" fmla="*/ 2147483647 w 2910"/>
              <a:gd name="T79" fmla="*/ 2147483647 h 1743"/>
              <a:gd name="T80" fmla="*/ 2147483647 w 2910"/>
              <a:gd name="T81" fmla="*/ 2147483647 h 174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910"/>
              <a:gd name="T124" fmla="*/ 0 h 1743"/>
              <a:gd name="T125" fmla="*/ 2910 w 2910"/>
              <a:gd name="T126" fmla="*/ 1743 h 174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910" h="1743">
                <a:moveTo>
                  <a:pt x="2865" y="1664"/>
                </a:moveTo>
                <a:cubicBezTo>
                  <a:pt x="2860" y="1552"/>
                  <a:pt x="2869" y="1477"/>
                  <a:pt x="2837" y="1381"/>
                </a:cubicBezTo>
                <a:cubicBezTo>
                  <a:pt x="2844" y="1281"/>
                  <a:pt x="2845" y="1258"/>
                  <a:pt x="2865" y="1180"/>
                </a:cubicBezTo>
                <a:cubicBezTo>
                  <a:pt x="2860" y="949"/>
                  <a:pt x="2892" y="330"/>
                  <a:pt x="2837" y="165"/>
                </a:cubicBezTo>
                <a:cubicBezTo>
                  <a:pt x="2834" y="113"/>
                  <a:pt x="2840" y="60"/>
                  <a:pt x="2828" y="9"/>
                </a:cubicBezTo>
                <a:cubicBezTo>
                  <a:pt x="2826" y="0"/>
                  <a:pt x="2810" y="16"/>
                  <a:pt x="2801" y="19"/>
                </a:cubicBezTo>
                <a:cubicBezTo>
                  <a:pt x="2782" y="25"/>
                  <a:pt x="2741" y="39"/>
                  <a:pt x="2718" y="46"/>
                </a:cubicBezTo>
                <a:cubicBezTo>
                  <a:pt x="2680" y="58"/>
                  <a:pt x="2639" y="55"/>
                  <a:pt x="2600" y="64"/>
                </a:cubicBezTo>
                <a:cubicBezTo>
                  <a:pt x="2541" y="77"/>
                  <a:pt x="2465" y="100"/>
                  <a:pt x="2408" y="119"/>
                </a:cubicBezTo>
                <a:cubicBezTo>
                  <a:pt x="2396" y="128"/>
                  <a:pt x="2385" y="140"/>
                  <a:pt x="2371" y="147"/>
                </a:cubicBezTo>
                <a:cubicBezTo>
                  <a:pt x="2354" y="156"/>
                  <a:pt x="2316" y="165"/>
                  <a:pt x="2316" y="165"/>
                </a:cubicBezTo>
                <a:cubicBezTo>
                  <a:pt x="2243" y="238"/>
                  <a:pt x="2152" y="275"/>
                  <a:pt x="2060" y="320"/>
                </a:cubicBezTo>
                <a:cubicBezTo>
                  <a:pt x="2029" y="353"/>
                  <a:pt x="2050" y="336"/>
                  <a:pt x="1987" y="357"/>
                </a:cubicBezTo>
                <a:cubicBezTo>
                  <a:pt x="1964" y="364"/>
                  <a:pt x="1958" y="380"/>
                  <a:pt x="1941" y="393"/>
                </a:cubicBezTo>
                <a:cubicBezTo>
                  <a:pt x="1908" y="417"/>
                  <a:pt x="1853" y="463"/>
                  <a:pt x="1813" y="476"/>
                </a:cubicBezTo>
                <a:cubicBezTo>
                  <a:pt x="1793" y="490"/>
                  <a:pt x="1768" y="497"/>
                  <a:pt x="1749" y="512"/>
                </a:cubicBezTo>
                <a:cubicBezTo>
                  <a:pt x="1714" y="540"/>
                  <a:pt x="1690" y="590"/>
                  <a:pt x="1649" y="604"/>
                </a:cubicBezTo>
                <a:cubicBezTo>
                  <a:pt x="1599" y="674"/>
                  <a:pt x="1521" y="720"/>
                  <a:pt x="1457" y="777"/>
                </a:cubicBezTo>
                <a:cubicBezTo>
                  <a:pt x="1431" y="800"/>
                  <a:pt x="1390" y="839"/>
                  <a:pt x="1365" y="869"/>
                </a:cubicBezTo>
                <a:cubicBezTo>
                  <a:pt x="1358" y="877"/>
                  <a:pt x="1355" y="889"/>
                  <a:pt x="1347" y="896"/>
                </a:cubicBezTo>
                <a:cubicBezTo>
                  <a:pt x="1340" y="902"/>
                  <a:pt x="1329" y="902"/>
                  <a:pt x="1320" y="905"/>
                </a:cubicBezTo>
                <a:cubicBezTo>
                  <a:pt x="1275" y="971"/>
                  <a:pt x="1202" y="1005"/>
                  <a:pt x="1146" y="1061"/>
                </a:cubicBezTo>
                <a:cubicBezTo>
                  <a:pt x="1105" y="1102"/>
                  <a:pt x="1154" y="1080"/>
                  <a:pt x="1100" y="1097"/>
                </a:cubicBezTo>
                <a:cubicBezTo>
                  <a:pt x="1061" y="1138"/>
                  <a:pt x="1107" y="1096"/>
                  <a:pt x="1054" y="1125"/>
                </a:cubicBezTo>
                <a:cubicBezTo>
                  <a:pt x="946" y="1184"/>
                  <a:pt x="1061" y="1148"/>
                  <a:pt x="908" y="1180"/>
                </a:cubicBezTo>
                <a:cubicBezTo>
                  <a:pt x="849" y="1192"/>
                  <a:pt x="806" y="1208"/>
                  <a:pt x="744" y="1216"/>
                </a:cubicBezTo>
                <a:cubicBezTo>
                  <a:pt x="674" y="1239"/>
                  <a:pt x="603" y="1257"/>
                  <a:pt x="533" y="1280"/>
                </a:cubicBezTo>
                <a:cubicBezTo>
                  <a:pt x="494" y="1293"/>
                  <a:pt x="453" y="1295"/>
                  <a:pt x="414" y="1308"/>
                </a:cubicBezTo>
                <a:cubicBezTo>
                  <a:pt x="360" y="1344"/>
                  <a:pt x="302" y="1361"/>
                  <a:pt x="241" y="1381"/>
                </a:cubicBezTo>
                <a:cubicBezTo>
                  <a:pt x="186" y="1433"/>
                  <a:pt x="262" y="1367"/>
                  <a:pt x="195" y="1408"/>
                </a:cubicBezTo>
                <a:cubicBezTo>
                  <a:pt x="135" y="1445"/>
                  <a:pt x="219" y="1409"/>
                  <a:pt x="158" y="1445"/>
                </a:cubicBezTo>
                <a:cubicBezTo>
                  <a:pt x="150" y="1450"/>
                  <a:pt x="139" y="1450"/>
                  <a:pt x="131" y="1454"/>
                </a:cubicBezTo>
                <a:cubicBezTo>
                  <a:pt x="121" y="1459"/>
                  <a:pt x="113" y="1466"/>
                  <a:pt x="104" y="1472"/>
                </a:cubicBezTo>
                <a:cubicBezTo>
                  <a:pt x="92" y="1506"/>
                  <a:pt x="69" y="1525"/>
                  <a:pt x="49" y="1555"/>
                </a:cubicBezTo>
                <a:cubicBezTo>
                  <a:pt x="36" y="1607"/>
                  <a:pt x="20" y="1659"/>
                  <a:pt x="3" y="1710"/>
                </a:cubicBezTo>
                <a:cubicBezTo>
                  <a:pt x="0" y="1719"/>
                  <a:pt x="21" y="1703"/>
                  <a:pt x="30" y="1701"/>
                </a:cubicBezTo>
                <a:cubicBezTo>
                  <a:pt x="45" y="1697"/>
                  <a:pt x="61" y="1695"/>
                  <a:pt x="76" y="1692"/>
                </a:cubicBezTo>
                <a:cubicBezTo>
                  <a:pt x="1014" y="1743"/>
                  <a:pt x="1973" y="1692"/>
                  <a:pt x="2910" y="1692"/>
                </a:cubicBezTo>
                <a:lnTo>
                  <a:pt x="2865" y="1591"/>
                </a:lnTo>
                <a:lnTo>
                  <a:pt x="2856" y="1436"/>
                </a:lnTo>
                <a:lnTo>
                  <a:pt x="2865" y="1664"/>
                </a:lnTo>
                <a:close/>
              </a:path>
            </a:pathLst>
          </a:custGeom>
          <a:solidFill>
            <a:srgbClr val="0099FF"/>
          </a:soli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8073" name="Text Box 8"/>
          <p:cNvSpPr txBox="1">
            <a:spLocks noChangeArrowheads="1"/>
          </p:cNvSpPr>
          <p:nvPr/>
        </p:nvSpPr>
        <p:spPr bwMode="auto">
          <a:xfrm>
            <a:off x="1187825" y="3809107"/>
            <a:ext cx="147829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Universities</a:t>
            </a:r>
          </a:p>
        </p:txBody>
      </p:sp>
      <p:sp>
        <p:nvSpPr>
          <p:cNvPr id="88074" name="Text Box 9"/>
          <p:cNvSpPr txBox="1">
            <a:spLocks noChangeArrowheads="1"/>
          </p:cNvSpPr>
          <p:nvPr/>
        </p:nvSpPr>
        <p:spPr bwMode="auto">
          <a:xfrm>
            <a:off x="6301163" y="3655219"/>
            <a:ext cx="167640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</a:rPr>
              <a:t>Industry &amp; Government</a:t>
            </a:r>
          </a:p>
        </p:txBody>
      </p:sp>
      <p:sp>
        <p:nvSpPr>
          <p:cNvPr id="88075" name="Oval 10"/>
          <p:cNvSpPr>
            <a:spLocks noChangeArrowheads="1"/>
          </p:cNvSpPr>
          <p:nvPr/>
        </p:nvSpPr>
        <p:spPr bwMode="auto">
          <a:xfrm>
            <a:off x="2821362" y="3810001"/>
            <a:ext cx="1803400" cy="1676400"/>
          </a:xfrm>
          <a:prstGeom prst="ellipse">
            <a:avLst/>
          </a:prstGeom>
          <a:solidFill>
            <a:srgbClr val="FF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Center</a:t>
            </a:r>
          </a:p>
        </p:txBody>
      </p:sp>
      <p:sp>
        <p:nvSpPr>
          <p:cNvPr id="694283" name="Rectangle 11"/>
          <p:cNvSpPr>
            <a:spLocks noChangeArrowheads="1"/>
          </p:cNvSpPr>
          <p:nvPr/>
        </p:nvSpPr>
        <p:spPr bwMode="auto">
          <a:xfrm>
            <a:off x="457200" y="277813"/>
            <a:ext cx="8229600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en-US" sz="4200" b="1" dirty="0">
                <a:solidFill>
                  <a:srgbClr val="0021A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NSF Model for IUCRC Centers</a:t>
            </a:r>
          </a:p>
        </p:txBody>
      </p:sp>
    </p:spTree>
    <p:extLst>
      <p:ext uri="{BB962C8B-B14F-4D97-AF65-F5344CB8AC3E}">
        <p14:creationId xmlns:p14="http://schemas.microsoft.com/office/powerpoint/2010/main" val="17830457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872DE7-6032-4148-BF43-CB33BBD370E5}"/>
              </a:ext>
            </a:extLst>
          </p:cNvPr>
          <p:cNvSpPr/>
          <p:nvPr/>
        </p:nvSpPr>
        <p:spPr bwMode="auto">
          <a:xfrm>
            <a:off x="0" y="1018609"/>
            <a:ext cx="9144000" cy="50166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869FDD-E78D-43BE-BDA3-40C2563ECAE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+mn-ea"/>
                <a:cs typeface="Arial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/>
              <a:ea typeface="+mn-ea"/>
              <a:cs typeface="Arial" charset="0"/>
            </a:endParaRP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290247" y="1018610"/>
            <a:ext cx="4785809" cy="5016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/>
              <a:tabLst/>
              <a:defRPr/>
            </a:pPr>
            <a:r>
              <a:rPr kumimoji="0" lang="en-US" sz="2000" b="1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AFRL Sensors Directorate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/>
              <a:tabLst/>
              <a:defRPr/>
            </a:pPr>
            <a:r>
              <a:rPr kumimoji="0" lang="en-US" sz="2000" b="1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AFRL Space Vehicles Directorate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/>
              <a:tabLst/>
              <a:defRPr/>
            </a:pPr>
            <a:r>
              <a:rPr kumimoji="0" lang="en-US" sz="2000" b="1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AMD*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/>
              <a:tabLst/>
              <a:defRPr/>
            </a:pPr>
            <a:r>
              <a:rPr kumimoji="0" lang="en-US" sz="2000" b="1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Army Research Laboratory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/>
              <a:tabLst/>
              <a:defRPr/>
            </a:pPr>
            <a:r>
              <a:rPr kumimoji="0" lang="en-US" sz="2000" b="1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Astrobotic*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/>
              <a:tabLst/>
              <a:defRPr/>
            </a:pPr>
            <a:r>
              <a:rPr kumimoji="0" lang="en-US" sz="2000" b="1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BAE Systems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/>
              <a:tabLst/>
              <a:defRPr/>
            </a:pPr>
            <a:r>
              <a:rPr kumimoji="0" lang="en-US" sz="2000" b="1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Ball Aerospace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/>
              <a:tabLst/>
              <a:defRPr/>
            </a:pPr>
            <a:r>
              <a:rPr lang="en-US" sz="2000" b="1" kern="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Blue Origin*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/>
              <a:tabLst/>
              <a:defRPr/>
            </a:pPr>
            <a:r>
              <a:rPr lang="en-US" sz="2000" b="1" kern="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Capital One</a:t>
            </a:r>
            <a:r>
              <a:rPr kumimoji="0" lang="en-US" sz="2000" b="1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/>
              <a:tabLst/>
              <a:defRPr/>
            </a:pPr>
            <a:r>
              <a:rPr lang="en-US" sz="2000" b="1" kern="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Columbus Technologies*</a:t>
            </a:r>
            <a:endParaRPr kumimoji="0" lang="en-US" sz="2000" b="1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/>
              <a:tabLst/>
              <a:defRPr/>
            </a:pPr>
            <a:r>
              <a:rPr lang="en-US" sz="2000" b="1" kern="0" dirty="0">
                <a:solidFill>
                  <a:schemeClr val="accent6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Dell EMC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/>
              <a:tabLst/>
              <a:defRPr/>
            </a:pPr>
            <a:r>
              <a:rPr kumimoji="0" lang="en-US" sz="2000" b="1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Emergent Space Technologies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/>
              <a:tabLst/>
              <a:defRPr/>
            </a:pPr>
            <a:r>
              <a:rPr kumimoji="0" lang="en-US" sz="2000" b="1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Fermilab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/>
              <a:tabLst/>
              <a:defRPr/>
            </a:pPr>
            <a:r>
              <a:rPr lang="en-US" sz="2000" b="1" kern="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Genesis Engineering Solutions*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/>
              <a:tabLst/>
              <a:defRPr/>
            </a:pPr>
            <a:r>
              <a:rPr lang="en-US" sz="2000" b="1" kern="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GSI Technology*</a:t>
            </a:r>
            <a:endParaRPr kumimoji="0" lang="en-US" sz="2000" b="1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/>
              <a:tabLst/>
              <a:defRPr/>
            </a:pPr>
            <a:r>
              <a:rPr kumimoji="0" lang="en-US" sz="2000" b="1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Honeywell 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/>
              <a:tabLst/>
              <a:defRPr/>
            </a:pPr>
            <a:r>
              <a:rPr lang="en-US" sz="2000" b="1" kern="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JPL*</a:t>
            </a:r>
            <a:endParaRPr kumimoji="0" lang="en-US" sz="2000" b="1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69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5842992" cy="941387"/>
          </a:xfrm>
        </p:spPr>
        <p:txBody>
          <a:bodyPr/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CY20 Center Members</a:t>
            </a:r>
            <a:endParaRPr lang="en-US" sz="1800" b="1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5EF4E6-A718-2840-BD9C-893D34E9A182}"/>
              </a:ext>
            </a:extLst>
          </p:cNvPr>
          <p:cNvSpPr txBox="1"/>
          <p:nvPr/>
        </p:nvSpPr>
        <p:spPr>
          <a:xfrm>
            <a:off x="3257443" y="6216530"/>
            <a:ext cx="2629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* = 9 New Members in 2020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047D990B-295C-614D-9E12-0775AD05B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1018609"/>
            <a:ext cx="4149782" cy="482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 startAt="18"/>
              <a:tabLst/>
              <a:defRPr/>
            </a:pPr>
            <a:r>
              <a:rPr kumimoji="0" lang="en-US" sz="2000" b="1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L3Harris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 startAt="18"/>
              <a:tabLst/>
              <a:defRPr/>
            </a:pPr>
            <a:r>
              <a:rPr kumimoji="0" lang="en-US" sz="2000" b="1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Laboratory for Physical Sciences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 startAt="18"/>
              <a:tabLst/>
              <a:defRPr/>
            </a:pPr>
            <a:r>
              <a:rPr kumimoji="0" lang="en-US" sz="2000" b="1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Lockheed Martin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 startAt="18"/>
              <a:tabLst/>
              <a:defRPr/>
            </a:pPr>
            <a:r>
              <a:rPr kumimoji="0" lang="en-US" sz="2000" b="1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MIT Lincoln Laboratory 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 startAt="18"/>
              <a:tabLst/>
              <a:defRPr/>
            </a:pPr>
            <a:r>
              <a:rPr kumimoji="0" lang="en-US" sz="2000" b="1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NASA Ames Research Center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 startAt="18"/>
              <a:tabLst/>
              <a:defRPr/>
            </a:pPr>
            <a:r>
              <a:rPr kumimoji="0" lang="en-US" sz="2000" b="1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NASA Goddard Space Flight Center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 startAt="18"/>
              <a:tabLst/>
              <a:defRPr/>
            </a:pPr>
            <a:r>
              <a:rPr kumimoji="0" lang="en-US" sz="2000" b="1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NASA IV&amp;V Facility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 startAt="18"/>
              <a:tabLst/>
              <a:defRPr/>
            </a:pPr>
            <a:r>
              <a:rPr kumimoji="0" lang="en-US" sz="2000" b="1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NASA Johnson Space Center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 startAt="18"/>
              <a:tabLst/>
              <a:defRPr/>
            </a:pPr>
            <a:r>
              <a:rPr lang="en-US" sz="2000" b="1" kern="0" dirty="0">
                <a:solidFill>
                  <a:schemeClr val="accent6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National Reconnaissance Office</a:t>
            </a:r>
            <a:endParaRPr kumimoji="0" lang="en-US" sz="2000" b="1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 startAt="18"/>
              <a:tabLst/>
              <a:defRPr/>
            </a:pPr>
            <a:r>
              <a:rPr kumimoji="0" lang="en-US" sz="2000" b="1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National Security Agency 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 startAt="18"/>
              <a:tabLst/>
              <a:defRPr/>
            </a:pPr>
            <a:r>
              <a:rPr kumimoji="0" lang="en-US" sz="2000" b="1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Naval Research Laboratory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 startAt="18"/>
              <a:tabLst/>
              <a:defRPr/>
            </a:pPr>
            <a:r>
              <a:rPr kumimoji="0" lang="en-US" sz="2000" b="1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Raytheon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 startAt="18"/>
              <a:tabLst/>
              <a:defRPr/>
            </a:pPr>
            <a:r>
              <a:rPr kumimoji="0" lang="en-US" sz="2000" b="1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Sandia National Laboratories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 startAt="18"/>
              <a:tabLst/>
              <a:defRPr/>
            </a:pPr>
            <a:r>
              <a:rPr kumimoji="0" lang="en-US" sz="2000" b="1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Satlantis</a:t>
            </a:r>
            <a:endParaRPr kumimoji="0" lang="en-US" sz="2000" b="1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 startAt="18"/>
              <a:tabLst/>
              <a:defRPr/>
            </a:pPr>
            <a:r>
              <a:rPr kumimoji="0" lang="en-US" sz="2000" b="1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 Narrow" panose="020B0604020202020204" pitchFamily="34" charset="0"/>
                <a:cs typeface="Arial Narrow" panose="020B0604020202020204" pitchFamily="34" charset="0"/>
              </a:rPr>
              <a:t>Space Micro </a:t>
            </a:r>
          </a:p>
          <a:p>
            <a:pPr marL="342900" marR="0" lvl="0" indent="-342900" algn="l" defTabSz="914400" rtl="0" eaLnBrk="0" fontAlgn="base" latinLnBrk="0" hangingPunct="0">
              <a:lnSpc>
                <a:spcPct val="96000"/>
              </a:lnSpc>
              <a:spcBef>
                <a:spcPts val="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+mj-lt"/>
              <a:buAutoNum type="arabicPeriod" startAt="18"/>
              <a:tabLst/>
              <a:defRPr/>
            </a:pPr>
            <a:r>
              <a:rPr lang="en-US" sz="2000" b="1" kern="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Tiger Innovations*</a:t>
            </a:r>
            <a:endParaRPr kumimoji="0" lang="en-US" sz="2000" b="1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EA9F4A-EB87-824E-BCDE-25D217DD6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071" y="4946520"/>
            <a:ext cx="1149909" cy="89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26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EF4F-334C-D942-9814-D60C910EC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OpenCL For FPGAs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6AEB6-AB16-9F43-9221-70F5039F6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Describes host + accelerator model</a:t>
            </a:r>
          </a:p>
          <a:p>
            <a:pPr lvl="1"/>
            <a:r>
              <a:rPr lang="en-US" b="1" dirty="0"/>
              <a:t>Host</a:t>
            </a:r>
            <a:r>
              <a:rPr lang="en-US" dirty="0"/>
              <a:t> – CPU based, often </a:t>
            </a:r>
            <a:r>
              <a:rPr lang="en-US" b="1" dirty="0"/>
              <a:t>C++</a:t>
            </a:r>
          </a:p>
          <a:p>
            <a:pPr lvl="2"/>
            <a:r>
              <a:rPr lang="en-US" dirty="0"/>
              <a:t>Configures buffers (data transferred to/from FPGA)</a:t>
            </a:r>
          </a:p>
          <a:p>
            <a:pPr lvl="3"/>
            <a:r>
              <a:rPr lang="en-US" b="1" dirty="0"/>
              <a:t>Abstracts DMA/memory subsystems</a:t>
            </a:r>
          </a:p>
          <a:p>
            <a:pPr lvl="2"/>
            <a:r>
              <a:rPr lang="en-US" dirty="0"/>
              <a:t>Launches kernels (FPGA processing element)</a:t>
            </a:r>
          </a:p>
          <a:p>
            <a:pPr lvl="3"/>
            <a:r>
              <a:rPr lang="en-US" dirty="0"/>
              <a:t>Multiple concurrent kernels</a:t>
            </a:r>
          </a:p>
          <a:p>
            <a:pPr lvl="2"/>
            <a:r>
              <a:rPr lang="en-US" dirty="0"/>
              <a:t>Can perform work concurrently (inherent </a:t>
            </a:r>
            <a:r>
              <a:rPr lang="en-US" b="1" dirty="0"/>
              <a:t>heterogeneous design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Accelerator</a:t>
            </a:r>
          </a:p>
          <a:p>
            <a:pPr lvl="2"/>
            <a:r>
              <a:rPr lang="en-US" dirty="0"/>
              <a:t>Open Compute Language (</a:t>
            </a:r>
            <a:r>
              <a:rPr lang="en-US" b="1" dirty="0"/>
              <a:t>OpenCL</a:t>
            </a:r>
            <a:r>
              <a:rPr lang="en-US" dirty="0"/>
              <a:t>)  </a:t>
            </a:r>
          </a:p>
          <a:p>
            <a:pPr lvl="3"/>
            <a:r>
              <a:rPr lang="en-US" dirty="0"/>
              <a:t>Provides </a:t>
            </a:r>
            <a:r>
              <a:rPr lang="en-US" b="1" dirty="0"/>
              <a:t>convenient access </a:t>
            </a:r>
            <a:r>
              <a:rPr lang="en-US" dirty="0"/>
              <a:t>to more abstract data structures, functionality, control, etc. not typical on CPUs</a:t>
            </a:r>
          </a:p>
          <a:p>
            <a:pPr lvl="3"/>
            <a:r>
              <a:rPr lang="en-US" dirty="0"/>
              <a:t>FPGAs often only fully support OpenCL v1.0 (limited)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F2A0E-2D3B-AF47-BE6A-9A68926A7B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DB180-F93F-440A-8193-8CC661418732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79747D-32FC-8F45-98B7-3E39C296D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2347576"/>
            <a:ext cx="1968787" cy="894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AC84B1-DDAD-A24D-92E0-A438311D2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0120" y="4378289"/>
            <a:ext cx="719572" cy="7195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EE69A1-3658-0844-B6BC-81D4F7AE5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0948" y="5051008"/>
            <a:ext cx="719572" cy="71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0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EF4F-334C-D942-9814-D60C910EC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oneAPI</a:t>
            </a:r>
            <a:r>
              <a:rPr lang="en-US" dirty="0"/>
              <a:t> For FPGAs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6AEB6-AB16-9F43-9221-70F5039F6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219200"/>
            <a:ext cx="8809463" cy="4911725"/>
          </a:xfrm>
        </p:spPr>
        <p:txBody>
          <a:bodyPr/>
          <a:lstStyle/>
          <a:p>
            <a:r>
              <a:rPr lang="en-US" dirty="0"/>
              <a:t>Intel Single-Source Programming Model</a:t>
            </a:r>
          </a:p>
          <a:p>
            <a:pPr lvl="1"/>
            <a:r>
              <a:rPr lang="en-US" dirty="0"/>
              <a:t>Host – CPU based, (Data-Parallel) </a:t>
            </a:r>
            <a:r>
              <a:rPr lang="en-US" b="1" dirty="0"/>
              <a:t>DPC++</a:t>
            </a:r>
          </a:p>
          <a:p>
            <a:pPr lvl="2"/>
            <a:r>
              <a:rPr lang="en-US" dirty="0"/>
              <a:t>Similar to OpenCL-based apps</a:t>
            </a:r>
          </a:p>
          <a:p>
            <a:pPr lvl="2"/>
            <a:r>
              <a:rPr lang="en-US" dirty="0"/>
              <a:t>Kernel (accelerator) </a:t>
            </a:r>
            <a:r>
              <a:rPr lang="en-US" b="1" dirty="0"/>
              <a:t>code expressed inline </a:t>
            </a:r>
          </a:p>
          <a:p>
            <a:pPr lvl="2"/>
            <a:r>
              <a:rPr lang="en-US" b="1" dirty="0"/>
              <a:t>Unified shared memory </a:t>
            </a:r>
          </a:p>
          <a:p>
            <a:pPr lvl="2"/>
            <a:r>
              <a:rPr lang="en-US" dirty="0"/>
              <a:t>Large set of library APIs to </a:t>
            </a:r>
            <a:r>
              <a:rPr lang="en-US" b="1" dirty="0"/>
              <a:t>efficiently leverage accelerator </a:t>
            </a:r>
            <a:r>
              <a:rPr lang="en-US" dirty="0"/>
              <a:t>devices</a:t>
            </a:r>
          </a:p>
          <a:p>
            <a:pPr lvl="1"/>
            <a:r>
              <a:rPr lang="en-US" dirty="0"/>
              <a:t>Accelerator – DPC++</a:t>
            </a:r>
          </a:p>
          <a:p>
            <a:pPr lvl="2"/>
            <a:r>
              <a:rPr lang="en-US" dirty="0"/>
              <a:t>DPC++ – </a:t>
            </a:r>
            <a:r>
              <a:rPr lang="en-US" b="1" dirty="0"/>
              <a:t>C++ and SYCL</a:t>
            </a:r>
          </a:p>
          <a:p>
            <a:pPr lvl="3"/>
            <a:r>
              <a:rPr lang="en-US" dirty="0"/>
              <a:t>Another abstraction layer </a:t>
            </a:r>
            <a:r>
              <a:rPr lang="en-US" b="1" dirty="0"/>
              <a:t>on top of OpenCL</a:t>
            </a:r>
          </a:p>
          <a:p>
            <a:pPr lvl="3"/>
            <a:r>
              <a:rPr lang="en-US" b="1" dirty="0"/>
              <a:t>Single-source</a:t>
            </a:r>
            <a:r>
              <a:rPr lang="en-US" dirty="0"/>
              <a:t> programming model versus OpenCL kernels</a:t>
            </a:r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F2A0E-2D3B-AF47-BE6A-9A68926A7B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DB180-F93F-440A-8193-8CC661418732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03F264-2B55-3745-AFA5-675C3093D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776" y="1828800"/>
            <a:ext cx="859107" cy="8949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EE5E1F-AA34-484D-9CF9-F5E5545C9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886200"/>
            <a:ext cx="1504316" cy="65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7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BFD31-21B4-BD44-91C8-8C83FE44D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Neuromorphic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C255E-1381-BF4F-971B-612EE1EE9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Asynchronous event-based vision sensors</a:t>
            </a:r>
          </a:p>
          <a:p>
            <a:pPr lvl="1"/>
            <a:r>
              <a:rPr lang="en-US" b="1" dirty="0"/>
              <a:t>Mimic human-eye </a:t>
            </a:r>
            <a:r>
              <a:rPr lang="en-US" dirty="0"/>
              <a:t>functionality</a:t>
            </a:r>
          </a:p>
          <a:p>
            <a:pPr lvl="2"/>
            <a:r>
              <a:rPr lang="en-US" dirty="0"/>
              <a:t>Records individual </a:t>
            </a:r>
            <a:r>
              <a:rPr lang="en-US" b="1" dirty="0"/>
              <a:t>changes</a:t>
            </a:r>
            <a:r>
              <a:rPr lang="en-US" dirty="0"/>
              <a:t> in relative pixel </a:t>
            </a:r>
            <a:r>
              <a:rPr lang="en-US" b="1" dirty="0"/>
              <a:t>luminance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Data sent as </a:t>
            </a:r>
            <a:r>
              <a:rPr lang="en-US" b="1" dirty="0"/>
              <a:t>stream of events</a:t>
            </a:r>
          </a:p>
          <a:p>
            <a:pPr lvl="2"/>
            <a:r>
              <a:rPr lang="en-US" dirty="0"/>
              <a:t>Does not capture frames like conventional camera sensors</a:t>
            </a:r>
          </a:p>
          <a:p>
            <a:pPr lvl="1"/>
            <a:r>
              <a:rPr lang="en-US" dirty="0"/>
              <a:t>Events captured at </a:t>
            </a:r>
            <a:r>
              <a:rPr lang="en-US" b="1" dirty="0"/>
              <a:t>1 µs resolution</a:t>
            </a:r>
          </a:p>
          <a:p>
            <a:pPr lvl="2"/>
            <a:r>
              <a:rPr lang="en-US" dirty="0"/>
              <a:t>State of every pixel is known at each event</a:t>
            </a:r>
          </a:p>
          <a:p>
            <a:pPr lvl="2"/>
            <a:r>
              <a:rPr lang="en-US" dirty="0"/>
              <a:t>Small number of events in real-world apps</a:t>
            </a:r>
          </a:p>
          <a:p>
            <a:pPr lvl="2"/>
            <a:r>
              <a:rPr lang="en-US" b="1" dirty="0"/>
              <a:t>1M FPS effective frame rate</a:t>
            </a:r>
          </a:p>
          <a:p>
            <a:pPr lvl="2"/>
            <a:r>
              <a:rPr lang="en-US" b="1" dirty="0"/>
              <a:t>Efficient data rate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A39549-2817-BD45-8BDC-55682ED92F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CDB180-F93F-440A-8193-8CC661418732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3ECDE5-7219-0941-B703-585EEF818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895" y="4581525"/>
            <a:ext cx="3657305" cy="1549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PROPHESEE | Metavision for Machines">
            <a:extLst>
              <a:ext uri="{FF2B5EF4-FFF2-40B4-BE49-F238E27FC236}">
                <a16:creationId xmlns:a16="http://schemas.microsoft.com/office/drawing/2014/main" id="{B5C71D22-E139-3C43-BEE7-DC11E8E4A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20440"/>
            <a:ext cx="2667000" cy="77556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74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Edge">
  <a:themeElements>
    <a:clrScheme name="Dylan's Them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C0C0C"/>
      </a:accent1>
      <a:accent2>
        <a:srgbClr val="3A5DA4"/>
      </a:accent2>
      <a:accent3>
        <a:srgbClr val="9B5796"/>
      </a:accent3>
      <a:accent4>
        <a:srgbClr val="B74747"/>
      </a:accent4>
      <a:accent5>
        <a:srgbClr val="E29700"/>
      </a:accent5>
      <a:accent6>
        <a:srgbClr val="6BA123"/>
      </a:accent6>
      <a:hlink>
        <a:srgbClr val="000099"/>
      </a:hlink>
      <a:folHlink>
        <a:srgbClr val="800080"/>
      </a:folHlink>
    </a:clrScheme>
    <a:fontScheme name="Edge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5227</TotalTime>
  <Words>2267</Words>
  <Application>Microsoft Macintosh PowerPoint</Application>
  <PresentationFormat>On-screen Show (4:3)</PresentationFormat>
  <Paragraphs>383</Paragraphs>
  <Slides>29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 Narrow</vt:lpstr>
      <vt:lpstr>Garamond</vt:lpstr>
      <vt:lpstr>Helvetica</vt:lpstr>
      <vt:lpstr>Times New Roman</vt:lpstr>
      <vt:lpstr>Wingdings</vt:lpstr>
      <vt:lpstr>1_Edge</vt:lpstr>
      <vt:lpstr>Comparative Analysis of Intel HLS Design Tools on a Case Study in Neuromorphic Machine Learning</vt:lpstr>
      <vt:lpstr>Overview</vt:lpstr>
      <vt:lpstr>What is SHREC?</vt:lpstr>
      <vt:lpstr>Center Mission</vt:lpstr>
      <vt:lpstr> Research Interaction  </vt:lpstr>
      <vt:lpstr>CY20 Center Members</vt:lpstr>
      <vt:lpstr>OpenCL For FPGAs</vt:lpstr>
      <vt:lpstr>oneAPI For FPGAs</vt:lpstr>
      <vt:lpstr>Neuromorphic Technology</vt:lpstr>
      <vt:lpstr>Neuromorphic Technology</vt:lpstr>
      <vt:lpstr>HOTS</vt:lpstr>
      <vt:lpstr>Approach</vt:lpstr>
      <vt:lpstr>Approach</vt:lpstr>
      <vt:lpstr>Approach</vt:lpstr>
      <vt:lpstr>High-Level Design</vt:lpstr>
      <vt:lpstr>High-Level Design</vt:lpstr>
      <vt:lpstr>High-Level Design</vt:lpstr>
      <vt:lpstr>High-Level Design</vt:lpstr>
      <vt:lpstr>High-Level Design</vt:lpstr>
      <vt:lpstr>High-Level Design</vt:lpstr>
      <vt:lpstr>High-Level Design</vt:lpstr>
      <vt:lpstr>High-Level Design</vt:lpstr>
      <vt:lpstr>Discussion</vt:lpstr>
      <vt:lpstr>Discussion</vt:lpstr>
      <vt:lpstr>oneAPI Case Study Conclusions</vt:lpstr>
      <vt:lpstr>Future Work</vt:lpstr>
      <vt:lpstr>Acknowledgment</vt:lpstr>
      <vt:lpstr>Questions?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P3-18: HPC Apps, Systems, and Design Tools</dc:title>
  <dc:creator>Student</dc:creator>
  <cp:lastModifiedBy>Kljucaric, Luke E</cp:lastModifiedBy>
  <cp:revision>1756</cp:revision>
  <dcterms:created xsi:type="dcterms:W3CDTF">2017-11-03T16:04:33Z</dcterms:created>
  <dcterms:modified xsi:type="dcterms:W3CDTF">2021-04-14T05:41:27Z</dcterms:modified>
</cp:coreProperties>
</file>